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3" r:id="rId1"/>
  </p:sldMasterIdLst>
  <p:notesMasterIdLst>
    <p:notesMasterId r:id="rId20"/>
  </p:notesMasterIdLst>
  <p:sldIdLst>
    <p:sldId id="279" r:id="rId2"/>
    <p:sldId id="280" r:id="rId3"/>
    <p:sldId id="258" r:id="rId4"/>
    <p:sldId id="260" r:id="rId5"/>
    <p:sldId id="274" r:id="rId6"/>
    <p:sldId id="275" r:id="rId7"/>
    <p:sldId id="276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7" r:id="rId16"/>
    <p:sldId id="270" r:id="rId17"/>
    <p:sldId id="264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C274EE-914C-4D4D-A01A-887466576FCB}">
          <p14:sldIdLst>
            <p14:sldId id="279"/>
            <p14:sldId id="280"/>
            <p14:sldId id="258"/>
            <p14:sldId id="260"/>
            <p14:sldId id="274"/>
          </p14:sldIdLst>
        </p14:section>
        <p14:section name="Untitled Section" id="{FDE8C5D0-C7DB-4BFC-8758-84AACB9B4F80}">
          <p14:sldIdLst>
            <p14:sldId id="275"/>
            <p14:sldId id="276"/>
            <p14:sldId id="261"/>
            <p14:sldId id="262"/>
          </p14:sldIdLst>
        </p14:section>
        <p14:section name="Untitled Section" id="{8EFFEAD8-ED8A-4C71-96E2-A8ADE659BAFA}">
          <p14:sldIdLst>
            <p14:sldId id="265"/>
            <p14:sldId id="266"/>
            <p14:sldId id="267"/>
            <p14:sldId id="268"/>
            <p14:sldId id="269"/>
            <p14:sldId id="277"/>
            <p14:sldId id="270"/>
            <p14:sldId id="264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manshu Mazumdar" initials="HM" lastIdx="1" clrIdx="0">
    <p:extLst>
      <p:ext uri="{19B8F6BF-5375-455C-9EA6-DF929625EA0E}">
        <p15:presenceInfo xmlns:p15="http://schemas.microsoft.com/office/powerpoint/2012/main" userId="Himanshu Mazumd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  <a:srgbClr val="0F520A"/>
    <a:srgbClr val="E9BDD4"/>
    <a:srgbClr val="FEBAB8"/>
    <a:srgbClr val="182744"/>
    <a:srgbClr val="3A1953"/>
    <a:srgbClr val="27C759"/>
    <a:srgbClr val="A4EAC4"/>
    <a:srgbClr val="FF99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87" autoAdjust="0"/>
  </p:normalViewPr>
  <p:slideViewPr>
    <p:cSldViewPr snapToGrid="0">
      <p:cViewPr>
        <p:scale>
          <a:sx n="100" d="100"/>
          <a:sy n="100" d="100"/>
        </p:scale>
        <p:origin x="7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8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FAE1B8-799C-4E17-AA1E-8704FC64A77E}" type="doc">
      <dgm:prSet loTypeId="urn:microsoft.com/office/officeart/2005/8/layout/hierarchy2" loCatId="hierarchy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190EF992-D280-455B-8444-1EA79640F1AB}">
      <dgm:prSet phldrT="[Text]" phldr="0" custT="1"/>
      <dgm:spPr/>
      <dgm:t>
        <a:bodyPr anchor="ctr"/>
        <a:lstStyle/>
        <a:p>
          <a:pPr algn="ctr"/>
          <a:r>
            <a:rPr lang="en-US" sz="2400" dirty="0">
              <a:solidFill>
                <a:srgbClr val="182744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 Returns</a:t>
          </a:r>
          <a:endParaRPr lang="en-IN" sz="2400" dirty="0">
            <a:solidFill>
              <a:srgbClr val="182744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192B33-601E-4F3F-A902-229F867D89FF}" type="parTrans" cxnId="{0FC40CE8-3387-4144-A407-C888F3200394}">
      <dgm:prSet/>
      <dgm:spPr/>
      <dgm:t>
        <a:bodyPr/>
        <a:lstStyle/>
        <a:p>
          <a:endParaRPr lang="en-IN"/>
        </a:p>
      </dgm:t>
    </dgm:pt>
    <dgm:pt modelId="{02E00171-3C6A-4DFB-AC28-43C6B012F043}" type="sibTrans" cxnId="{0FC40CE8-3387-4144-A407-C888F3200394}">
      <dgm:prSet/>
      <dgm:spPr/>
      <dgm:t>
        <a:bodyPr/>
        <a:lstStyle/>
        <a:p>
          <a:endParaRPr lang="en-IN"/>
        </a:p>
      </dgm:t>
    </dgm:pt>
    <dgm:pt modelId="{03CC274D-38C4-488B-956F-CD651B6E44C5}">
      <dgm:prSet phldrT="[Text]" phldr="0" custT="1"/>
      <dgm:spPr/>
      <dgm:t>
        <a:bodyPr anchor="t"/>
        <a:lstStyle/>
        <a:p>
          <a:pPr algn="l"/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East </a:t>
          </a:r>
        </a:p>
        <a:p>
          <a:pPr algn="l"/>
          <a:r>
            <a:rPr lang="en-IN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Office Supplies - 103</a:t>
          </a:r>
        </a:p>
      </dgm:t>
    </dgm:pt>
    <dgm:pt modelId="{66CE0380-F9E1-479C-B2AC-F817780735C8}" type="parTrans" cxnId="{79218EDD-6538-4023-8282-66021DE48D75}">
      <dgm:prSet/>
      <dgm:spPr/>
      <dgm:t>
        <a:bodyPr/>
        <a:lstStyle/>
        <a:p>
          <a:endParaRPr lang="en-IN"/>
        </a:p>
      </dgm:t>
    </dgm:pt>
    <dgm:pt modelId="{BA0D77B5-5B31-4330-BA94-DDC6DF29F7DB}" type="sibTrans" cxnId="{79218EDD-6538-4023-8282-66021DE48D75}">
      <dgm:prSet/>
      <dgm:spPr/>
      <dgm:t>
        <a:bodyPr/>
        <a:lstStyle/>
        <a:p>
          <a:endParaRPr lang="en-IN"/>
        </a:p>
      </dgm:t>
    </dgm:pt>
    <dgm:pt modelId="{9CBF4195-7BEE-4C5C-8174-D9ED91434443}">
      <dgm:prSet phldrT="[Text]" phldr="0" custT="1"/>
      <dgm:spPr/>
      <dgm:t>
        <a:bodyPr anchor="t"/>
        <a:lstStyle/>
        <a:p>
          <a:pPr algn="l"/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West</a:t>
          </a:r>
        </a:p>
        <a:p>
          <a:pPr algn="l"/>
          <a:r>
            <a:rPr lang="en-IN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Office Supplies – 52</a:t>
          </a:r>
        </a:p>
        <a:p>
          <a:pPr algn="l"/>
          <a:r>
            <a: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- 34</a:t>
          </a:r>
        </a:p>
      </dgm:t>
    </dgm:pt>
    <dgm:pt modelId="{73714C49-1B54-4D16-90E4-A59B44052A88}" type="parTrans" cxnId="{42F22D38-9FBA-4389-AEC9-D72DA3D9BF38}">
      <dgm:prSet/>
      <dgm:spPr/>
      <dgm:t>
        <a:bodyPr/>
        <a:lstStyle/>
        <a:p>
          <a:endParaRPr lang="en-IN"/>
        </a:p>
      </dgm:t>
    </dgm:pt>
    <dgm:pt modelId="{40F2798D-FCE1-4793-9676-82B91149C6AA}" type="sibTrans" cxnId="{42F22D38-9FBA-4389-AEC9-D72DA3D9BF38}">
      <dgm:prSet/>
      <dgm:spPr/>
      <dgm:t>
        <a:bodyPr/>
        <a:lstStyle/>
        <a:p>
          <a:endParaRPr lang="en-IN"/>
        </a:p>
      </dgm:t>
    </dgm:pt>
    <dgm:pt modelId="{37082559-1259-405D-9DFD-BCAE22E07885}">
      <dgm:prSet phldrT="[Text]" custT="1"/>
      <dgm:spPr/>
      <dgm:t>
        <a:bodyPr anchor="t"/>
        <a:lstStyle/>
        <a:p>
          <a:pPr algn="l"/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</a:t>
          </a:r>
        </a:p>
        <a:p>
          <a:pPr algn="l"/>
          <a:r>
            <a: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Furniture – 20</a:t>
          </a:r>
        </a:p>
        <a:p>
          <a:pPr algn="l"/>
          <a:r>
            <a: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Office Supplies – 4</a:t>
          </a:r>
        </a:p>
        <a:p>
          <a:pPr algn="l"/>
          <a:r>
            <a: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- 55</a:t>
          </a:r>
        </a:p>
      </dgm:t>
    </dgm:pt>
    <dgm:pt modelId="{F7518A0D-507B-4219-B8E0-BD37AA72B54F}" type="parTrans" cxnId="{1A3BFD0B-EC6E-419D-914C-D1C0E14DA2D1}">
      <dgm:prSet/>
      <dgm:spPr/>
      <dgm:t>
        <a:bodyPr/>
        <a:lstStyle/>
        <a:p>
          <a:endParaRPr lang="en-IN"/>
        </a:p>
      </dgm:t>
    </dgm:pt>
    <dgm:pt modelId="{4BFB6F89-FA2A-4CC6-A2F1-5410FDE94689}" type="sibTrans" cxnId="{1A3BFD0B-EC6E-419D-914C-D1C0E14DA2D1}">
      <dgm:prSet/>
      <dgm:spPr/>
      <dgm:t>
        <a:bodyPr/>
        <a:lstStyle/>
        <a:p>
          <a:endParaRPr lang="en-IN"/>
        </a:p>
      </dgm:t>
    </dgm:pt>
    <dgm:pt modelId="{8DD6A8EF-8467-4107-8D38-4D0E1A0BC35F}">
      <dgm:prSet custT="1"/>
      <dgm:spPr/>
      <dgm:t>
        <a:bodyPr anchor="t"/>
        <a:lstStyle/>
        <a:p>
          <a:pPr algn="l"/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Central </a:t>
          </a:r>
        </a:p>
        <a:p>
          <a:pPr algn="l"/>
          <a:r>
            <a: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Office Supplies - 15</a:t>
          </a:r>
        </a:p>
      </dgm:t>
    </dgm:pt>
    <dgm:pt modelId="{F22979B9-395D-436A-96A7-9D21D65153BC}" type="parTrans" cxnId="{F20DA8F0-C886-4C63-BD3D-78173B0A5BEF}">
      <dgm:prSet/>
      <dgm:spPr/>
      <dgm:t>
        <a:bodyPr/>
        <a:lstStyle/>
        <a:p>
          <a:endParaRPr lang="en-IN"/>
        </a:p>
      </dgm:t>
    </dgm:pt>
    <dgm:pt modelId="{C4E8A2D8-5630-4C78-A569-8E03ED9EA39A}" type="sibTrans" cxnId="{F20DA8F0-C886-4C63-BD3D-78173B0A5BEF}">
      <dgm:prSet/>
      <dgm:spPr/>
      <dgm:t>
        <a:bodyPr/>
        <a:lstStyle/>
        <a:p>
          <a:endParaRPr lang="en-IN"/>
        </a:p>
      </dgm:t>
    </dgm:pt>
    <dgm:pt modelId="{91F2F91D-92F2-4FCF-97AB-8674B3A4DD01}" type="pres">
      <dgm:prSet presAssocID="{86FAE1B8-799C-4E17-AA1E-8704FC64A77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EDD6C5D-9806-4348-BA8B-8779F03E8035}" type="pres">
      <dgm:prSet presAssocID="{190EF992-D280-455B-8444-1EA79640F1AB}" presName="root1" presStyleCnt="0"/>
      <dgm:spPr/>
    </dgm:pt>
    <dgm:pt modelId="{E90D1573-C622-41D9-9ABB-CDC1E742A4C9}" type="pres">
      <dgm:prSet presAssocID="{190EF992-D280-455B-8444-1EA79640F1AB}" presName="LevelOneTextNode" presStyleLbl="node0" presStyleIdx="0" presStyleCnt="1" custScaleY="53234">
        <dgm:presLayoutVars>
          <dgm:chPref val="3"/>
        </dgm:presLayoutVars>
      </dgm:prSet>
      <dgm:spPr/>
    </dgm:pt>
    <dgm:pt modelId="{B3FF87CF-E192-4762-ACAC-9A106A39B57C}" type="pres">
      <dgm:prSet presAssocID="{190EF992-D280-455B-8444-1EA79640F1AB}" presName="level2hierChild" presStyleCnt="0"/>
      <dgm:spPr/>
    </dgm:pt>
    <dgm:pt modelId="{28C77542-034B-4504-BAEC-D4B1FBE1762E}" type="pres">
      <dgm:prSet presAssocID="{66CE0380-F9E1-479C-B2AC-F817780735C8}" presName="conn2-1" presStyleLbl="parChTrans1D2" presStyleIdx="0" presStyleCnt="4"/>
      <dgm:spPr/>
    </dgm:pt>
    <dgm:pt modelId="{351FF1F1-BAEB-4F38-B6F4-A20AD216B1DA}" type="pres">
      <dgm:prSet presAssocID="{66CE0380-F9E1-479C-B2AC-F817780735C8}" presName="connTx" presStyleLbl="parChTrans1D2" presStyleIdx="0" presStyleCnt="4"/>
      <dgm:spPr/>
    </dgm:pt>
    <dgm:pt modelId="{3CBB467F-E0AA-4571-B32A-86C669ECF071}" type="pres">
      <dgm:prSet presAssocID="{03CC274D-38C4-488B-956F-CD651B6E44C5}" presName="root2" presStyleCnt="0"/>
      <dgm:spPr/>
    </dgm:pt>
    <dgm:pt modelId="{B4EFF666-6584-4499-AF1E-1864367F4465}" type="pres">
      <dgm:prSet presAssocID="{03CC274D-38C4-488B-956F-CD651B6E44C5}" presName="LevelTwoTextNode" presStyleLbl="node2" presStyleIdx="0" presStyleCnt="4" custScaleY="63848">
        <dgm:presLayoutVars>
          <dgm:chPref val="3"/>
        </dgm:presLayoutVars>
      </dgm:prSet>
      <dgm:spPr/>
    </dgm:pt>
    <dgm:pt modelId="{97159DE4-3FA6-4019-B1F9-E7FF32F92781}" type="pres">
      <dgm:prSet presAssocID="{03CC274D-38C4-488B-956F-CD651B6E44C5}" presName="level3hierChild" presStyleCnt="0"/>
      <dgm:spPr/>
    </dgm:pt>
    <dgm:pt modelId="{BDD616FF-9E5F-4813-8374-6D250411717C}" type="pres">
      <dgm:prSet presAssocID="{73714C49-1B54-4D16-90E4-A59B44052A88}" presName="conn2-1" presStyleLbl="parChTrans1D2" presStyleIdx="1" presStyleCnt="4"/>
      <dgm:spPr/>
    </dgm:pt>
    <dgm:pt modelId="{7165C44F-289F-46BA-9675-3D0D52813130}" type="pres">
      <dgm:prSet presAssocID="{73714C49-1B54-4D16-90E4-A59B44052A88}" presName="connTx" presStyleLbl="parChTrans1D2" presStyleIdx="1" presStyleCnt="4"/>
      <dgm:spPr/>
    </dgm:pt>
    <dgm:pt modelId="{3AE30ABD-C2C6-4BC3-A7D0-6D4D3C2FFD25}" type="pres">
      <dgm:prSet presAssocID="{9CBF4195-7BEE-4C5C-8174-D9ED91434443}" presName="root2" presStyleCnt="0"/>
      <dgm:spPr/>
    </dgm:pt>
    <dgm:pt modelId="{8E26DA0D-205A-42C1-9FCD-0EE5AF8959D5}" type="pres">
      <dgm:prSet presAssocID="{9CBF4195-7BEE-4C5C-8174-D9ED91434443}" presName="LevelTwoTextNode" presStyleLbl="node2" presStyleIdx="1" presStyleCnt="4" custLinFactNeighborX="-823">
        <dgm:presLayoutVars>
          <dgm:chPref val="3"/>
        </dgm:presLayoutVars>
      </dgm:prSet>
      <dgm:spPr/>
    </dgm:pt>
    <dgm:pt modelId="{5887109D-FF19-4CE2-9B15-27E40D60C437}" type="pres">
      <dgm:prSet presAssocID="{9CBF4195-7BEE-4C5C-8174-D9ED91434443}" presName="level3hierChild" presStyleCnt="0"/>
      <dgm:spPr/>
    </dgm:pt>
    <dgm:pt modelId="{8E97BF9B-C312-427E-BAF8-0C1A440B0969}" type="pres">
      <dgm:prSet presAssocID="{F7518A0D-507B-4219-B8E0-BD37AA72B54F}" presName="conn2-1" presStyleLbl="parChTrans1D2" presStyleIdx="2" presStyleCnt="4"/>
      <dgm:spPr/>
    </dgm:pt>
    <dgm:pt modelId="{744A5DEA-507C-4203-A8EC-73F13C9A695A}" type="pres">
      <dgm:prSet presAssocID="{F7518A0D-507B-4219-B8E0-BD37AA72B54F}" presName="connTx" presStyleLbl="parChTrans1D2" presStyleIdx="2" presStyleCnt="4"/>
      <dgm:spPr/>
    </dgm:pt>
    <dgm:pt modelId="{FA480613-2DBB-4343-98F2-9B0220177A4E}" type="pres">
      <dgm:prSet presAssocID="{37082559-1259-405D-9DFD-BCAE22E07885}" presName="root2" presStyleCnt="0"/>
      <dgm:spPr/>
    </dgm:pt>
    <dgm:pt modelId="{720699E4-8BA4-401B-B506-7647AAFC0ABF}" type="pres">
      <dgm:prSet presAssocID="{37082559-1259-405D-9DFD-BCAE22E07885}" presName="LevelTwoTextNode" presStyleLbl="node2" presStyleIdx="2" presStyleCnt="4" custScaleY="129703">
        <dgm:presLayoutVars>
          <dgm:chPref val="3"/>
        </dgm:presLayoutVars>
      </dgm:prSet>
      <dgm:spPr/>
    </dgm:pt>
    <dgm:pt modelId="{0D51E2DE-F891-4BAE-9F1F-CAEF74DD5623}" type="pres">
      <dgm:prSet presAssocID="{37082559-1259-405D-9DFD-BCAE22E07885}" presName="level3hierChild" presStyleCnt="0"/>
      <dgm:spPr/>
    </dgm:pt>
    <dgm:pt modelId="{F4D3D1B9-5289-4E93-AD1F-15825F0245A3}" type="pres">
      <dgm:prSet presAssocID="{F22979B9-395D-436A-96A7-9D21D65153BC}" presName="conn2-1" presStyleLbl="parChTrans1D2" presStyleIdx="3" presStyleCnt="4"/>
      <dgm:spPr/>
    </dgm:pt>
    <dgm:pt modelId="{50EFE091-0D5F-4577-835A-563197A42B45}" type="pres">
      <dgm:prSet presAssocID="{F22979B9-395D-436A-96A7-9D21D65153BC}" presName="connTx" presStyleLbl="parChTrans1D2" presStyleIdx="3" presStyleCnt="4"/>
      <dgm:spPr/>
    </dgm:pt>
    <dgm:pt modelId="{5CF82886-A03B-4E23-A07F-2C46AABC5AF0}" type="pres">
      <dgm:prSet presAssocID="{8DD6A8EF-8467-4107-8D38-4D0E1A0BC35F}" presName="root2" presStyleCnt="0"/>
      <dgm:spPr/>
    </dgm:pt>
    <dgm:pt modelId="{2BBCAF12-3605-4126-B549-60F7D0ABF88A}" type="pres">
      <dgm:prSet presAssocID="{8DD6A8EF-8467-4107-8D38-4D0E1A0BC35F}" presName="LevelTwoTextNode" presStyleLbl="node2" presStyleIdx="3" presStyleCnt="4" custScaleY="62732" custLinFactNeighborX="174" custLinFactNeighborY="824">
        <dgm:presLayoutVars>
          <dgm:chPref val="3"/>
        </dgm:presLayoutVars>
      </dgm:prSet>
      <dgm:spPr/>
    </dgm:pt>
    <dgm:pt modelId="{86A9209B-FF20-4FFB-8F66-8D4DD6C4259C}" type="pres">
      <dgm:prSet presAssocID="{8DD6A8EF-8467-4107-8D38-4D0E1A0BC35F}" presName="level3hierChild" presStyleCnt="0"/>
      <dgm:spPr/>
    </dgm:pt>
  </dgm:ptLst>
  <dgm:cxnLst>
    <dgm:cxn modelId="{0E72D402-3875-4B21-B7C6-3E2607E82DEE}" type="presOf" srcId="{F7518A0D-507B-4219-B8E0-BD37AA72B54F}" destId="{8E97BF9B-C312-427E-BAF8-0C1A440B0969}" srcOrd="0" destOrd="0" presId="urn:microsoft.com/office/officeart/2005/8/layout/hierarchy2"/>
    <dgm:cxn modelId="{1A3BFD0B-EC6E-419D-914C-D1C0E14DA2D1}" srcId="{190EF992-D280-455B-8444-1EA79640F1AB}" destId="{37082559-1259-405D-9DFD-BCAE22E07885}" srcOrd="2" destOrd="0" parTransId="{F7518A0D-507B-4219-B8E0-BD37AA72B54F}" sibTransId="{4BFB6F89-FA2A-4CC6-A2F1-5410FDE94689}"/>
    <dgm:cxn modelId="{AB93391D-4324-4B33-AEE9-2435094B56C4}" type="presOf" srcId="{66CE0380-F9E1-479C-B2AC-F817780735C8}" destId="{351FF1F1-BAEB-4F38-B6F4-A20AD216B1DA}" srcOrd="1" destOrd="0" presId="urn:microsoft.com/office/officeart/2005/8/layout/hierarchy2"/>
    <dgm:cxn modelId="{96591721-3DF0-4F65-AA74-948C09D21D62}" type="presOf" srcId="{190EF992-D280-455B-8444-1EA79640F1AB}" destId="{E90D1573-C622-41D9-9ABB-CDC1E742A4C9}" srcOrd="0" destOrd="0" presId="urn:microsoft.com/office/officeart/2005/8/layout/hierarchy2"/>
    <dgm:cxn modelId="{42F22D38-9FBA-4389-AEC9-D72DA3D9BF38}" srcId="{190EF992-D280-455B-8444-1EA79640F1AB}" destId="{9CBF4195-7BEE-4C5C-8174-D9ED91434443}" srcOrd="1" destOrd="0" parTransId="{73714C49-1B54-4D16-90E4-A59B44052A88}" sibTransId="{40F2798D-FCE1-4793-9676-82B91149C6AA}"/>
    <dgm:cxn modelId="{05E8394A-94BE-4186-A766-DD4F74DD3F5D}" type="presOf" srcId="{F7518A0D-507B-4219-B8E0-BD37AA72B54F}" destId="{744A5DEA-507C-4203-A8EC-73F13C9A695A}" srcOrd="1" destOrd="0" presId="urn:microsoft.com/office/officeart/2005/8/layout/hierarchy2"/>
    <dgm:cxn modelId="{67DFE27E-A3C4-450F-A51D-BC6820BBB0D1}" type="presOf" srcId="{9CBF4195-7BEE-4C5C-8174-D9ED91434443}" destId="{8E26DA0D-205A-42C1-9FCD-0EE5AF8959D5}" srcOrd="0" destOrd="0" presId="urn:microsoft.com/office/officeart/2005/8/layout/hierarchy2"/>
    <dgm:cxn modelId="{023A5F7F-3FC4-4A17-A63A-08D4D39F803B}" type="presOf" srcId="{37082559-1259-405D-9DFD-BCAE22E07885}" destId="{720699E4-8BA4-401B-B506-7647AAFC0ABF}" srcOrd="0" destOrd="0" presId="urn:microsoft.com/office/officeart/2005/8/layout/hierarchy2"/>
    <dgm:cxn modelId="{88E39D86-AF61-4A35-ADE7-4740381A755E}" type="presOf" srcId="{03CC274D-38C4-488B-956F-CD651B6E44C5}" destId="{B4EFF666-6584-4499-AF1E-1864367F4465}" srcOrd="0" destOrd="0" presId="urn:microsoft.com/office/officeart/2005/8/layout/hierarchy2"/>
    <dgm:cxn modelId="{1DD5B794-8015-4C1D-B472-FCB9330D357A}" type="presOf" srcId="{86FAE1B8-799C-4E17-AA1E-8704FC64A77E}" destId="{91F2F91D-92F2-4FCF-97AB-8674B3A4DD01}" srcOrd="0" destOrd="0" presId="urn:microsoft.com/office/officeart/2005/8/layout/hierarchy2"/>
    <dgm:cxn modelId="{6030C09F-957E-48AC-9D46-78976F1DF86A}" type="presOf" srcId="{66CE0380-F9E1-479C-B2AC-F817780735C8}" destId="{28C77542-034B-4504-BAEC-D4B1FBE1762E}" srcOrd="0" destOrd="0" presId="urn:microsoft.com/office/officeart/2005/8/layout/hierarchy2"/>
    <dgm:cxn modelId="{CCB5A4D0-A0E9-4D4B-AEAE-630C55015031}" type="presOf" srcId="{73714C49-1B54-4D16-90E4-A59B44052A88}" destId="{BDD616FF-9E5F-4813-8374-6D250411717C}" srcOrd="0" destOrd="0" presId="urn:microsoft.com/office/officeart/2005/8/layout/hierarchy2"/>
    <dgm:cxn modelId="{EAC7E2D0-8620-4035-A83A-9CC0344FC2C4}" type="presOf" srcId="{73714C49-1B54-4D16-90E4-A59B44052A88}" destId="{7165C44F-289F-46BA-9675-3D0D52813130}" srcOrd="1" destOrd="0" presId="urn:microsoft.com/office/officeart/2005/8/layout/hierarchy2"/>
    <dgm:cxn modelId="{6575A0D6-9F5A-41B1-B227-585B7B418254}" type="presOf" srcId="{8DD6A8EF-8467-4107-8D38-4D0E1A0BC35F}" destId="{2BBCAF12-3605-4126-B549-60F7D0ABF88A}" srcOrd="0" destOrd="0" presId="urn:microsoft.com/office/officeart/2005/8/layout/hierarchy2"/>
    <dgm:cxn modelId="{79218EDD-6538-4023-8282-66021DE48D75}" srcId="{190EF992-D280-455B-8444-1EA79640F1AB}" destId="{03CC274D-38C4-488B-956F-CD651B6E44C5}" srcOrd="0" destOrd="0" parTransId="{66CE0380-F9E1-479C-B2AC-F817780735C8}" sibTransId="{BA0D77B5-5B31-4330-BA94-DDC6DF29F7DB}"/>
    <dgm:cxn modelId="{0FC40CE8-3387-4144-A407-C888F3200394}" srcId="{86FAE1B8-799C-4E17-AA1E-8704FC64A77E}" destId="{190EF992-D280-455B-8444-1EA79640F1AB}" srcOrd="0" destOrd="0" parTransId="{8F192B33-601E-4F3F-A902-229F867D89FF}" sibTransId="{02E00171-3C6A-4DFB-AC28-43C6B012F043}"/>
    <dgm:cxn modelId="{8C87C6E9-9DF6-459B-947F-1318210DEACB}" type="presOf" srcId="{F22979B9-395D-436A-96A7-9D21D65153BC}" destId="{F4D3D1B9-5289-4E93-AD1F-15825F0245A3}" srcOrd="0" destOrd="0" presId="urn:microsoft.com/office/officeart/2005/8/layout/hierarchy2"/>
    <dgm:cxn modelId="{F20DA8F0-C886-4C63-BD3D-78173B0A5BEF}" srcId="{190EF992-D280-455B-8444-1EA79640F1AB}" destId="{8DD6A8EF-8467-4107-8D38-4D0E1A0BC35F}" srcOrd="3" destOrd="0" parTransId="{F22979B9-395D-436A-96A7-9D21D65153BC}" sibTransId="{C4E8A2D8-5630-4C78-A569-8E03ED9EA39A}"/>
    <dgm:cxn modelId="{F23C49FD-EAF7-43B8-98B1-7E8546DDE4E4}" type="presOf" srcId="{F22979B9-395D-436A-96A7-9D21D65153BC}" destId="{50EFE091-0D5F-4577-835A-563197A42B45}" srcOrd="1" destOrd="0" presId="urn:microsoft.com/office/officeart/2005/8/layout/hierarchy2"/>
    <dgm:cxn modelId="{52AB0E2F-E2D9-4C3E-89CB-DB6532C8D7FB}" type="presParOf" srcId="{91F2F91D-92F2-4FCF-97AB-8674B3A4DD01}" destId="{0EDD6C5D-9806-4348-BA8B-8779F03E8035}" srcOrd="0" destOrd="0" presId="urn:microsoft.com/office/officeart/2005/8/layout/hierarchy2"/>
    <dgm:cxn modelId="{4EB2D7FE-3F5D-48CE-B9AB-71476E0626F3}" type="presParOf" srcId="{0EDD6C5D-9806-4348-BA8B-8779F03E8035}" destId="{E90D1573-C622-41D9-9ABB-CDC1E742A4C9}" srcOrd="0" destOrd="0" presId="urn:microsoft.com/office/officeart/2005/8/layout/hierarchy2"/>
    <dgm:cxn modelId="{D3AFA740-D8B0-4CAC-8AE3-3F884E9C7522}" type="presParOf" srcId="{0EDD6C5D-9806-4348-BA8B-8779F03E8035}" destId="{B3FF87CF-E192-4762-ACAC-9A106A39B57C}" srcOrd="1" destOrd="0" presId="urn:microsoft.com/office/officeart/2005/8/layout/hierarchy2"/>
    <dgm:cxn modelId="{363B7F96-07B6-40AE-908E-CCC9AE844323}" type="presParOf" srcId="{B3FF87CF-E192-4762-ACAC-9A106A39B57C}" destId="{28C77542-034B-4504-BAEC-D4B1FBE1762E}" srcOrd="0" destOrd="0" presId="urn:microsoft.com/office/officeart/2005/8/layout/hierarchy2"/>
    <dgm:cxn modelId="{B1E0359F-CEEC-423B-A0C5-722A21F2FDB4}" type="presParOf" srcId="{28C77542-034B-4504-BAEC-D4B1FBE1762E}" destId="{351FF1F1-BAEB-4F38-B6F4-A20AD216B1DA}" srcOrd="0" destOrd="0" presId="urn:microsoft.com/office/officeart/2005/8/layout/hierarchy2"/>
    <dgm:cxn modelId="{FEDF2455-6D74-46FB-8C94-EC554BE38123}" type="presParOf" srcId="{B3FF87CF-E192-4762-ACAC-9A106A39B57C}" destId="{3CBB467F-E0AA-4571-B32A-86C669ECF071}" srcOrd="1" destOrd="0" presId="urn:microsoft.com/office/officeart/2005/8/layout/hierarchy2"/>
    <dgm:cxn modelId="{530CD518-2C44-475C-8F70-F41EB560FDFA}" type="presParOf" srcId="{3CBB467F-E0AA-4571-B32A-86C669ECF071}" destId="{B4EFF666-6584-4499-AF1E-1864367F4465}" srcOrd="0" destOrd="0" presId="urn:microsoft.com/office/officeart/2005/8/layout/hierarchy2"/>
    <dgm:cxn modelId="{47DFBED4-267F-476E-9FCF-E068D85A241F}" type="presParOf" srcId="{3CBB467F-E0AA-4571-B32A-86C669ECF071}" destId="{97159DE4-3FA6-4019-B1F9-E7FF32F92781}" srcOrd="1" destOrd="0" presId="urn:microsoft.com/office/officeart/2005/8/layout/hierarchy2"/>
    <dgm:cxn modelId="{6A32860F-E4D4-4107-89AD-EA9A061A4D62}" type="presParOf" srcId="{B3FF87CF-E192-4762-ACAC-9A106A39B57C}" destId="{BDD616FF-9E5F-4813-8374-6D250411717C}" srcOrd="2" destOrd="0" presId="urn:microsoft.com/office/officeart/2005/8/layout/hierarchy2"/>
    <dgm:cxn modelId="{20086C01-6F4D-4022-99ED-4B2BB8B84448}" type="presParOf" srcId="{BDD616FF-9E5F-4813-8374-6D250411717C}" destId="{7165C44F-289F-46BA-9675-3D0D52813130}" srcOrd="0" destOrd="0" presId="urn:microsoft.com/office/officeart/2005/8/layout/hierarchy2"/>
    <dgm:cxn modelId="{6972E47B-BBC8-4732-93E6-FA59280F9163}" type="presParOf" srcId="{B3FF87CF-E192-4762-ACAC-9A106A39B57C}" destId="{3AE30ABD-C2C6-4BC3-A7D0-6D4D3C2FFD25}" srcOrd="3" destOrd="0" presId="urn:microsoft.com/office/officeart/2005/8/layout/hierarchy2"/>
    <dgm:cxn modelId="{B9C297FF-41FD-4B5B-A2A8-6B21621B6EE1}" type="presParOf" srcId="{3AE30ABD-C2C6-4BC3-A7D0-6D4D3C2FFD25}" destId="{8E26DA0D-205A-42C1-9FCD-0EE5AF8959D5}" srcOrd="0" destOrd="0" presId="urn:microsoft.com/office/officeart/2005/8/layout/hierarchy2"/>
    <dgm:cxn modelId="{A7FC5C72-6299-44D1-BE8F-002E39367676}" type="presParOf" srcId="{3AE30ABD-C2C6-4BC3-A7D0-6D4D3C2FFD25}" destId="{5887109D-FF19-4CE2-9B15-27E40D60C437}" srcOrd="1" destOrd="0" presId="urn:microsoft.com/office/officeart/2005/8/layout/hierarchy2"/>
    <dgm:cxn modelId="{551C2D0C-F39E-41EF-97DA-42B660B17710}" type="presParOf" srcId="{B3FF87CF-E192-4762-ACAC-9A106A39B57C}" destId="{8E97BF9B-C312-427E-BAF8-0C1A440B0969}" srcOrd="4" destOrd="0" presId="urn:microsoft.com/office/officeart/2005/8/layout/hierarchy2"/>
    <dgm:cxn modelId="{7602995F-469C-47B5-8E7E-B4A6A4F5108B}" type="presParOf" srcId="{8E97BF9B-C312-427E-BAF8-0C1A440B0969}" destId="{744A5DEA-507C-4203-A8EC-73F13C9A695A}" srcOrd="0" destOrd="0" presId="urn:microsoft.com/office/officeart/2005/8/layout/hierarchy2"/>
    <dgm:cxn modelId="{EC649E5F-0C60-40CF-B2FE-E02CA462D526}" type="presParOf" srcId="{B3FF87CF-E192-4762-ACAC-9A106A39B57C}" destId="{FA480613-2DBB-4343-98F2-9B0220177A4E}" srcOrd="5" destOrd="0" presId="urn:microsoft.com/office/officeart/2005/8/layout/hierarchy2"/>
    <dgm:cxn modelId="{3CE374FA-4125-4B0A-88ED-B353805E1B86}" type="presParOf" srcId="{FA480613-2DBB-4343-98F2-9B0220177A4E}" destId="{720699E4-8BA4-401B-B506-7647AAFC0ABF}" srcOrd="0" destOrd="0" presId="urn:microsoft.com/office/officeart/2005/8/layout/hierarchy2"/>
    <dgm:cxn modelId="{7BD676BF-58AE-427C-8A18-343B7AA96593}" type="presParOf" srcId="{FA480613-2DBB-4343-98F2-9B0220177A4E}" destId="{0D51E2DE-F891-4BAE-9F1F-CAEF74DD5623}" srcOrd="1" destOrd="0" presId="urn:microsoft.com/office/officeart/2005/8/layout/hierarchy2"/>
    <dgm:cxn modelId="{4BDEEC04-8655-473F-BD5C-36CEA1067C37}" type="presParOf" srcId="{B3FF87CF-E192-4762-ACAC-9A106A39B57C}" destId="{F4D3D1B9-5289-4E93-AD1F-15825F0245A3}" srcOrd="6" destOrd="0" presId="urn:microsoft.com/office/officeart/2005/8/layout/hierarchy2"/>
    <dgm:cxn modelId="{A9C9B089-D16C-40BC-8632-EBBF6A4622C3}" type="presParOf" srcId="{F4D3D1B9-5289-4E93-AD1F-15825F0245A3}" destId="{50EFE091-0D5F-4577-835A-563197A42B45}" srcOrd="0" destOrd="0" presId="urn:microsoft.com/office/officeart/2005/8/layout/hierarchy2"/>
    <dgm:cxn modelId="{724D92B9-5700-4F7E-B40C-33747BDC4A53}" type="presParOf" srcId="{B3FF87CF-E192-4762-ACAC-9A106A39B57C}" destId="{5CF82886-A03B-4E23-A07F-2C46AABC5AF0}" srcOrd="7" destOrd="0" presId="urn:microsoft.com/office/officeart/2005/8/layout/hierarchy2"/>
    <dgm:cxn modelId="{67A7E6D8-4872-4D26-847B-834854B821C6}" type="presParOf" srcId="{5CF82886-A03B-4E23-A07F-2C46AABC5AF0}" destId="{2BBCAF12-3605-4126-B549-60F7D0ABF88A}" srcOrd="0" destOrd="0" presId="urn:microsoft.com/office/officeart/2005/8/layout/hierarchy2"/>
    <dgm:cxn modelId="{F0DFB16C-291F-4E01-A271-E5312BCAAEBE}" type="presParOf" srcId="{5CF82886-A03B-4E23-A07F-2C46AABC5AF0}" destId="{86A9209B-FF20-4FFB-8F66-8D4DD6C4259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0D1573-C622-41D9-9ABB-CDC1E742A4C9}">
      <dsp:nvSpPr>
        <dsp:cNvPr id="0" name=""/>
        <dsp:cNvSpPr/>
      </dsp:nvSpPr>
      <dsp:spPr>
        <a:xfrm>
          <a:off x="4953" y="2214304"/>
          <a:ext cx="2471232" cy="65776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182744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 Returns</a:t>
          </a:r>
          <a:endParaRPr lang="en-IN" sz="2400" kern="1200" dirty="0">
            <a:solidFill>
              <a:srgbClr val="182744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218" y="2233569"/>
        <a:ext cx="2432702" cy="619237"/>
      </dsp:txXfrm>
    </dsp:sp>
    <dsp:sp modelId="{28C77542-034B-4504-BAEC-D4B1FBE1762E}">
      <dsp:nvSpPr>
        <dsp:cNvPr id="0" name=""/>
        <dsp:cNvSpPr/>
      </dsp:nvSpPr>
      <dsp:spPr>
        <a:xfrm rot="17722121">
          <a:off x="1816839" y="1478974"/>
          <a:ext cx="2307183" cy="43726"/>
        </a:xfrm>
        <a:custGeom>
          <a:avLst/>
          <a:gdLst/>
          <a:ahLst/>
          <a:cxnLst/>
          <a:rect l="0" t="0" r="0" b="0"/>
          <a:pathLst>
            <a:path>
              <a:moveTo>
                <a:pt x="0" y="21863"/>
              </a:moveTo>
              <a:lnTo>
                <a:pt x="2307183" y="2186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2912751" y="1443158"/>
        <a:ext cx="115359" cy="115359"/>
      </dsp:txXfrm>
    </dsp:sp>
    <dsp:sp modelId="{B4EFF666-6584-4499-AF1E-1864367F4465}">
      <dsp:nvSpPr>
        <dsp:cNvPr id="0" name=""/>
        <dsp:cNvSpPr/>
      </dsp:nvSpPr>
      <dsp:spPr>
        <a:xfrm>
          <a:off x="3464677" y="64029"/>
          <a:ext cx="2471232" cy="78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East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Office Supplies - 103</a:t>
          </a:r>
        </a:p>
      </dsp:txBody>
      <dsp:txXfrm>
        <a:off x="3487784" y="87136"/>
        <a:ext cx="2425018" cy="742702"/>
      </dsp:txXfrm>
    </dsp:sp>
    <dsp:sp modelId="{BDD616FF-9E5F-4813-8374-6D250411717C}">
      <dsp:nvSpPr>
        <dsp:cNvPr id="0" name=""/>
        <dsp:cNvSpPr/>
      </dsp:nvSpPr>
      <dsp:spPr>
        <a:xfrm rot="19050112">
          <a:off x="2303707" y="2077778"/>
          <a:ext cx="1313109" cy="43726"/>
        </a:xfrm>
        <a:custGeom>
          <a:avLst/>
          <a:gdLst/>
          <a:ahLst/>
          <a:cxnLst/>
          <a:rect l="0" t="0" r="0" b="0"/>
          <a:pathLst>
            <a:path>
              <a:moveTo>
                <a:pt x="0" y="21863"/>
              </a:moveTo>
              <a:lnTo>
                <a:pt x="1313109" y="2186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927434" y="2066814"/>
        <a:ext cx="65655" cy="65655"/>
      </dsp:txXfrm>
    </dsp:sp>
    <dsp:sp modelId="{8E26DA0D-205A-42C1-9FCD-0EE5AF8959D5}">
      <dsp:nvSpPr>
        <dsp:cNvPr id="0" name=""/>
        <dsp:cNvSpPr/>
      </dsp:nvSpPr>
      <dsp:spPr>
        <a:xfrm>
          <a:off x="3444339" y="1038288"/>
          <a:ext cx="2471232" cy="12356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West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Office Supplies – 52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- 34</a:t>
          </a:r>
        </a:p>
      </dsp:txBody>
      <dsp:txXfrm>
        <a:off x="3480529" y="1074478"/>
        <a:ext cx="2398852" cy="1163236"/>
      </dsp:txXfrm>
    </dsp:sp>
    <dsp:sp modelId="{8E97BF9B-C312-427E-BAF8-0C1A440B0969}">
      <dsp:nvSpPr>
        <dsp:cNvPr id="0" name=""/>
        <dsp:cNvSpPr/>
      </dsp:nvSpPr>
      <dsp:spPr>
        <a:xfrm rot="2158160">
          <a:off x="2359746" y="2880011"/>
          <a:ext cx="1221369" cy="43726"/>
        </a:xfrm>
        <a:custGeom>
          <a:avLst/>
          <a:gdLst/>
          <a:ahLst/>
          <a:cxnLst/>
          <a:rect l="0" t="0" r="0" b="0"/>
          <a:pathLst>
            <a:path>
              <a:moveTo>
                <a:pt x="0" y="21863"/>
              </a:moveTo>
              <a:lnTo>
                <a:pt x="1221369" y="2186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939897" y="2871340"/>
        <a:ext cx="61068" cy="61068"/>
      </dsp:txXfrm>
    </dsp:sp>
    <dsp:sp modelId="{720699E4-8BA4-401B-B506-7647AAFC0ABF}">
      <dsp:nvSpPr>
        <dsp:cNvPr id="0" name=""/>
        <dsp:cNvSpPr/>
      </dsp:nvSpPr>
      <dsp:spPr>
        <a:xfrm>
          <a:off x="3464677" y="2459246"/>
          <a:ext cx="2471232" cy="16026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Furniture – 20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Office Supplies – 4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Technology - 55</a:t>
          </a:r>
        </a:p>
      </dsp:txBody>
      <dsp:txXfrm>
        <a:off x="3511616" y="2506185"/>
        <a:ext cx="2377354" cy="1508753"/>
      </dsp:txXfrm>
    </dsp:sp>
    <dsp:sp modelId="{F4D3D1B9-5289-4E93-AD1F-15825F0245A3}">
      <dsp:nvSpPr>
        <dsp:cNvPr id="0" name=""/>
        <dsp:cNvSpPr/>
      </dsp:nvSpPr>
      <dsp:spPr>
        <a:xfrm rot="3882953">
          <a:off x="1810352" y="3572212"/>
          <a:ext cx="2324457" cy="43726"/>
        </a:xfrm>
        <a:custGeom>
          <a:avLst/>
          <a:gdLst/>
          <a:ahLst/>
          <a:cxnLst/>
          <a:rect l="0" t="0" r="0" b="0"/>
          <a:pathLst>
            <a:path>
              <a:moveTo>
                <a:pt x="0" y="21863"/>
              </a:moveTo>
              <a:lnTo>
                <a:pt x="2324457" y="2186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2914470" y="3535964"/>
        <a:ext cx="116222" cy="116222"/>
      </dsp:txXfrm>
    </dsp:sp>
    <dsp:sp modelId="{2BBCAF12-3605-4126-B549-60F7D0ABF88A}">
      <dsp:nvSpPr>
        <dsp:cNvPr id="0" name=""/>
        <dsp:cNvSpPr/>
      </dsp:nvSpPr>
      <dsp:spPr>
        <a:xfrm>
          <a:off x="3468977" y="4257401"/>
          <a:ext cx="2471232" cy="77512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Central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Office Supplies - 15</a:t>
          </a:r>
        </a:p>
      </dsp:txBody>
      <dsp:txXfrm>
        <a:off x="3491680" y="4280104"/>
        <a:ext cx="2425826" cy="729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EE517-6E8A-4AED-9986-29729CF693EF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C000C-AB04-42B1-BE75-3FBBC99C0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539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000C-AB04-42B1-BE75-3FBBC99C08A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470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000C-AB04-42B1-BE75-3FBBC99C08A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888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000C-AB04-42B1-BE75-3FBBC99C08AB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051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286F-1FBB-45C2-82F9-E676F24A9970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33C5-1BE4-4B69-830B-DA35700A6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067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286F-1FBB-45C2-82F9-E676F24A9970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33C5-1BE4-4B69-830B-DA35700A6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05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286F-1FBB-45C2-82F9-E676F24A9970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33C5-1BE4-4B69-830B-DA35700A6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8917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286F-1FBB-45C2-82F9-E676F24A9970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33C5-1BE4-4B69-830B-DA35700A6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4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286F-1FBB-45C2-82F9-E676F24A9970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33C5-1BE4-4B69-830B-DA35700A6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451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286F-1FBB-45C2-82F9-E676F24A9970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33C5-1BE4-4B69-830B-DA35700A6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00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286F-1FBB-45C2-82F9-E676F24A9970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33C5-1BE4-4B69-830B-DA35700A6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23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286F-1FBB-45C2-82F9-E676F24A9970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33C5-1BE4-4B69-830B-DA35700A6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228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286F-1FBB-45C2-82F9-E676F24A9970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33C5-1BE4-4B69-830B-DA35700A6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144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286F-1FBB-45C2-82F9-E676F24A9970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33C5-1BE4-4B69-830B-DA35700A6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865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286F-1FBB-45C2-82F9-E676F24A9970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633C5-1BE4-4B69-830B-DA35700A6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83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7286F-1FBB-45C2-82F9-E676F24A9970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633C5-1BE4-4B69-830B-DA35700A6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735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4" r:id="rId1"/>
    <p:sldLayoutId id="2147484475" r:id="rId2"/>
    <p:sldLayoutId id="2147484476" r:id="rId3"/>
    <p:sldLayoutId id="2147484477" r:id="rId4"/>
    <p:sldLayoutId id="2147484478" r:id="rId5"/>
    <p:sldLayoutId id="2147484479" r:id="rId6"/>
    <p:sldLayoutId id="2147484480" r:id="rId7"/>
    <p:sldLayoutId id="2147484481" r:id="rId8"/>
    <p:sldLayoutId id="2147484482" r:id="rId9"/>
    <p:sldLayoutId id="2147484483" r:id="rId10"/>
    <p:sldLayoutId id="21474844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microsoft.com/office/2007/relationships/hdphoto" Target="../media/hdphoto4.wdp"/><Relationship Id="rId7" Type="http://schemas.openxmlformats.org/officeDocument/2006/relationships/image" Target="../media/image66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svg"/><Relationship Id="rId3" Type="http://schemas.openxmlformats.org/officeDocument/2006/relationships/image" Target="../media/image17.png"/><Relationship Id="rId7" Type="http://schemas.openxmlformats.org/officeDocument/2006/relationships/image" Target="../media/image20.sv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microsoft.com/office/2007/relationships/hdphoto" Target="../media/hdphoto2.wdp"/><Relationship Id="rId5" Type="http://schemas.openxmlformats.org/officeDocument/2006/relationships/image" Target="../media/image18.png"/><Relationship Id="rId15" Type="http://schemas.openxmlformats.org/officeDocument/2006/relationships/image" Target="../media/image27.svg"/><Relationship Id="rId10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22.sv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B6722B0-029D-5A4C-C309-5B42F6764C06}"/>
              </a:ext>
            </a:extLst>
          </p:cNvPr>
          <p:cNvSpPr/>
          <p:nvPr/>
        </p:nvSpPr>
        <p:spPr>
          <a:xfrm>
            <a:off x="3" y="0"/>
            <a:ext cx="12191997" cy="6857998"/>
          </a:xfrm>
          <a:custGeom>
            <a:avLst/>
            <a:gdLst>
              <a:gd name="csX0" fmla="*/ 9864260 w 12191997"/>
              <a:gd name="csY0" fmla="*/ 5279061 h 6857998"/>
              <a:gd name="csX1" fmla="*/ 9489462 w 12191997"/>
              <a:gd name="csY1" fmla="*/ 6028656 h 6857998"/>
              <a:gd name="csX2" fmla="*/ 9864260 w 12191997"/>
              <a:gd name="csY2" fmla="*/ 6778251 h 6857998"/>
              <a:gd name="csX3" fmla="*/ 10794609 w 12191997"/>
              <a:gd name="csY3" fmla="*/ 6778251 h 6857998"/>
              <a:gd name="csX4" fmla="*/ 11169406 w 12191997"/>
              <a:gd name="csY4" fmla="*/ 6028656 h 6857998"/>
              <a:gd name="csX5" fmla="*/ 10794609 w 12191997"/>
              <a:gd name="csY5" fmla="*/ 5279061 h 6857998"/>
              <a:gd name="csX6" fmla="*/ 8476618 w 12191997"/>
              <a:gd name="csY6" fmla="*/ 4453266 h 6857998"/>
              <a:gd name="csX7" fmla="*/ 8101820 w 12191997"/>
              <a:gd name="csY7" fmla="*/ 5202861 h 6857998"/>
              <a:gd name="csX8" fmla="*/ 8476618 w 12191997"/>
              <a:gd name="csY8" fmla="*/ 5952456 h 6857998"/>
              <a:gd name="csX9" fmla="*/ 9406967 w 12191997"/>
              <a:gd name="csY9" fmla="*/ 5952456 h 6857998"/>
              <a:gd name="csX10" fmla="*/ 9781764 w 12191997"/>
              <a:gd name="csY10" fmla="*/ 5202861 h 6857998"/>
              <a:gd name="csX11" fmla="*/ 9406967 w 12191997"/>
              <a:gd name="csY11" fmla="*/ 4453266 h 6857998"/>
              <a:gd name="csX12" fmla="*/ 7088976 w 12191997"/>
              <a:gd name="csY12" fmla="*/ 3703671 h 6857998"/>
              <a:gd name="csX13" fmla="*/ 6714178 w 12191997"/>
              <a:gd name="csY13" fmla="*/ 4453266 h 6857998"/>
              <a:gd name="csX14" fmla="*/ 7088976 w 12191997"/>
              <a:gd name="csY14" fmla="*/ 5202861 h 6857998"/>
              <a:gd name="csX15" fmla="*/ 8019325 w 12191997"/>
              <a:gd name="csY15" fmla="*/ 5202861 h 6857998"/>
              <a:gd name="csX16" fmla="*/ 8394122 w 12191997"/>
              <a:gd name="csY16" fmla="*/ 4453266 h 6857998"/>
              <a:gd name="csX17" fmla="*/ 8019325 w 12191997"/>
              <a:gd name="csY17" fmla="*/ 3703671 h 6857998"/>
              <a:gd name="csX18" fmla="*/ 9864260 w 12191997"/>
              <a:gd name="csY18" fmla="*/ 3627471 h 6857998"/>
              <a:gd name="csX19" fmla="*/ 9489462 w 12191997"/>
              <a:gd name="csY19" fmla="*/ 4377066 h 6857998"/>
              <a:gd name="csX20" fmla="*/ 9864260 w 12191997"/>
              <a:gd name="csY20" fmla="*/ 5126661 h 6857998"/>
              <a:gd name="csX21" fmla="*/ 10794609 w 12191997"/>
              <a:gd name="csY21" fmla="*/ 5126661 h 6857998"/>
              <a:gd name="csX22" fmla="*/ 11169406 w 12191997"/>
              <a:gd name="csY22" fmla="*/ 4377066 h 6857998"/>
              <a:gd name="csX23" fmla="*/ 10794609 w 12191997"/>
              <a:gd name="csY23" fmla="*/ 3627471 h 6857998"/>
              <a:gd name="csX24" fmla="*/ 5630823 w 12191997"/>
              <a:gd name="csY24" fmla="*/ 2992501 h 6857998"/>
              <a:gd name="csX25" fmla="*/ 5256025 w 12191997"/>
              <a:gd name="csY25" fmla="*/ 3742096 h 6857998"/>
              <a:gd name="csX26" fmla="*/ 5630823 w 12191997"/>
              <a:gd name="csY26" fmla="*/ 4491691 h 6857998"/>
              <a:gd name="csX27" fmla="*/ 6561172 w 12191997"/>
              <a:gd name="csY27" fmla="*/ 4491691 h 6857998"/>
              <a:gd name="csX28" fmla="*/ 6935969 w 12191997"/>
              <a:gd name="csY28" fmla="*/ 3742096 h 6857998"/>
              <a:gd name="csX29" fmla="*/ 6561172 w 12191997"/>
              <a:gd name="csY29" fmla="*/ 2992501 h 6857998"/>
              <a:gd name="csX30" fmla="*/ 8476618 w 12191997"/>
              <a:gd name="csY30" fmla="*/ 2877877 h 6857998"/>
              <a:gd name="csX31" fmla="*/ 8101820 w 12191997"/>
              <a:gd name="csY31" fmla="*/ 3627471 h 6857998"/>
              <a:gd name="csX32" fmla="*/ 8476618 w 12191997"/>
              <a:gd name="csY32" fmla="*/ 4377066 h 6857998"/>
              <a:gd name="csX33" fmla="*/ 9406967 w 12191997"/>
              <a:gd name="csY33" fmla="*/ 4377066 h 6857998"/>
              <a:gd name="csX34" fmla="*/ 9781764 w 12191997"/>
              <a:gd name="csY34" fmla="*/ 3627471 h 6857998"/>
              <a:gd name="csX35" fmla="*/ 9406967 w 12191997"/>
              <a:gd name="csY35" fmla="*/ 2877877 h 6857998"/>
              <a:gd name="csX36" fmla="*/ 7088976 w 12191997"/>
              <a:gd name="csY36" fmla="*/ 2052081 h 6857998"/>
              <a:gd name="csX37" fmla="*/ 6714178 w 12191997"/>
              <a:gd name="csY37" fmla="*/ 2801676 h 6857998"/>
              <a:gd name="csX38" fmla="*/ 7088976 w 12191997"/>
              <a:gd name="csY38" fmla="*/ 3551271 h 6857998"/>
              <a:gd name="csX39" fmla="*/ 8019325 w 12191997"/>
              <a:gd name="csY39" fmla="*/ 3551271 h 6857998"/>
              <a:gd name="csX40" fmla="*/ 8394122 w 12191997"/>
              <a:gd name="csY40" fmla="*/ 2801676 h 6857998"/>
              <a:gd name="csX41" fmla="*/ 8019325 w 12191997"/>
              <a:gd name="csY41" fmla="*/ 2052081 h 6857998"/>
              <a:gd name="csX42" fmla="*/ 9864260 w 12191997"/>
              <a:gd name="csY42" fmla="*/ 1975882 h 6857998"/>
              <a:gd name="csX43" fmla="*/ 9489462 w 12191997"/>
              <a:gd name="csY43" fmla="*/ 2725477 h 6857998"/>
              <a:gd name="csX44" fmla="*/ 9864260 w 12191997"/>
              <a:gd name="csY44" fmla="*/ 3475071 h 6857998"/>
              <a:gd name="csX45" fmla="*/ 10794609 w 12191997"/>
              <a:gd name="csY45" fmla="*/ 3475071 h 6857998"/>
              <a:gd name="csX46" fmla="*/ 11169406 w 12191997"/>
              <a:gd name="csY46" fmla="*/ 2725477 h 6857998"/>
              <a:gd name="csX47" fmla="*/ 10794609 w 12191997"/>
              <a:gd name="csY47" fmla="*/ 1975882 h 6857998"/>
              <a:gd name="csX48" fmla="*/ 8476618 w 12191997"/>
              <a:gd name="csY48" fmla="*/ 1226287 h 6857998"/>
              <a:gd name="csX49" fmla="*/ 8101820 w 12191997"/>
              <a:gd name="csY49" fmla="*/ 1975882 h 6857998"/>
              <a:gd name="csX50" fmla="*/ 8476618 w 12191997"/>
              <a:gd name="csY50" fmla="*/ 2725477 h 6857998"/>
              <a:gd name="csX51" fmla="*/ 9406967 w 12191997"/>
              <a:gd name="csY51" fmla="*/ 2725477 h 6857998"/>
              <a:gd name="csX52" fmla="*/ 9781764 w 12191997"/>
              <a:gd name="csY52" fmla="*/ 1975882 h 6857998"/>
              <a:gd name="csX53" fmla="*/ 9406967 w 12191997"/>
              <a:gd name="csY53" fmla="*/ 1226287 h 6857998"/>
              <a:gd name="csX54" fmla="*/ 9864260 w 12191997"/>
              <a:gd name="csY54" fmla="*/ 324292 h 6857998"/>
              <a:gd name="csX55" fmla="*/ 9489462 w 12191997"/>
              <a:gd name="csY55" fmla="*/ 1073887 h 6857998"/>
              <a:gd name="csX56" fmla="*/ 9864260 w 12191997"/>
              <a:gd name="csY56" fmla="*/ 1823482 h 6857998"/>
              <a:gd name="csX57" fmla="*/ 10794609 w 12191997"/>
              <a:gd name="csY57" fmla="*/ 1823482 h 6857998"/>
              <a:gd name="csX58" fmla="*/ 11169406 w 12191997"/>
              <a:gd name="csY58" fmla="*/ 1073887 h 6857998"/>
              <a:gd name="csX59" fmla="*/ 10794609 w 12191997"/>
              <a:gd name="csY59" fmla="*/ 324292 h 6857998"/>
              <a:gd name="csX60" fmla="*/ 0 w 12191997"/>
              <a:gd name="csY60" fmla="*/ 0 h 6857998"/>
              <a:gd name="csX61" fmla="*/ 11039251 w 12191997"/>
              <a:gd name="csY61" fmla="*/ 0 h 6857998"/>
              <a:gd name="csX62" fmla="*/ 10877104 w 12191997"/>
              <a:gd name="csY62" fmla="*/ 324293 h 6857998"/>
              <a:gd name="csX63" fmla="*/ 11251902 w 12191997"/>
              <a:gd name="csY63" fmla="*/ 1073888 h 6857998"/>
              <a:gd name="csX64" fmla="*/ 12182251 w 12191997"/>
              <a:gd name="csY64" fmla="*/ 1073888 h 6857998"/>
              <a:gd name="csX65" fmla="*/ 12191997 w 12191997"/>
              <a:gd name="csY65" fmla="*/ 1054396 h 6857998"/>
              <a:gd name="csX66" fmla="*/ 12191997 w 12191997"/>
              <a:gd name="csY66" fmla="*/ 1245780 h 6857998"/>
              <a:gd name="csX67" fmla="*/ 12182251 w 12191997"/>
              <a:gd name="csY67" fmla="*/ 1226288 h 6857998"/>
              <a:gd name="csX68" fmla="*/ 11251902 w 12191997"/>
              <a:gd name="csY68" fmla="*/ 1226288 h 6857998"/>
              <a:gd name="csX69" fmla="*/ 10877104 w 12191997"/>
              <a:gd name="csY69" fmla="*/ 1975883 h 6857998"/>
              <a:gd name="csX70" fmla="*/ 11251902 w 12191997"/>
              <a:gd name="csY70" fmla="*/ 2725478 h 6857998"/>
              <a:gd name="csX71" fmla="*/ 12182251 w 12191997"/>
              <a:gd name="csY71" fmla="*/ 2725478 h 6857998"/>
              <a:gd name="csX72" fmla="*/ 12191997 w 12191997"/>
              <a:gd name="csY72" fmla="*/ 2705985 h 6857998"/>
              <a:gd name="csX73" fmla="*/ 12191997 w 12191997"/>
              <a:gd name="csY73" fmla="*/ 2897370 h 6857998"/>
              <a:gd name="csX74" fmla="*/ 12182251 w 12191997"/>
              <a:gd name="csY74" fmla="*/ 2877877 h 6857998"/>
              <a:gd name="csX75" fmla="*/ 11251902 w 12191997"/>
              <a:gd name="csY75" fmla="*/ 2877877 h 6857998"/>
              <a:gd name="csX76" fmla="*/ 10877104 w 12191997"/>
              <a:gd name="csY76" fmla="*/ 3627471 h 6857998"/>
              <a:gd name="csX77" fmla="*/ 11251902 w 12191997"/>
              <a:gd name="csY77" fmla="*/ 4377066 h 6857998"/>
              <a:gd name="csX78" fmla="*/ 12182251 w 12191997"/>
              <a:gd name="csY78" fmla="*/ 4377066 h 6857998"/>
              <a:gd name="csX79" fmla="*/ 12191997 w 12191997"/>
              <a:gd name="csY79" fmla="*/ 4357574 h 6857998"/>
              <a:gd name="csX80" fmla="*/ 12191997 w 12191997"/>
              <a:gd name="csY80" fmla="*/ 4548958 h 6857998"/>
              <a:gd name="csX81" fmla="*/ 12182251 w 12191997"/>
              <a:gd name="csY81" fmla="*/ 4529466 h 6857998"/>
              <a:gd name="csX82" fmla="*/ 11251902 w 12191997"/>
              <a:gd name="csY82" fmla="*/ 4529466 h 6857998"/>
              <a:gd name="csX83" fmla="*/ 10877104 w 12191997"/>
              <a:gd name="csY83" fmla="*/ 5279061 h 6857998"/>
              <a:gd name="csX84" fmla="*/ 11251902 w 12191997"/>
              <a:gd name="csY84" fmla="*/ 6028656 h 6857998"/>
              <a:gd name="csX85" fmla="*/ 12182251 w 12191997"/>
              <a:gd name="csY85" fmla="*/ 6028656 h 6857998"/>
              <a:gd name="csX86" fmla="*/ 12191997 w 12191997"/>
              <a:gd name="csY86" fmla="*/ 6009164 h 6857998"/>
              <a:gd name="csX87" fmla="*/ 12191997 w 12191997"/>
              <a:gd name="csY87" fmla="*/ 6200548 h 6857998"/>
              <a:gd name="csX88" fmla="*/ 12182251 w 12191997"/>
              <a:gd name="csY88" fmla="*/ 6181056 h 6857998"/>
              <a:gd name="csX89" fmla="*/ 11251902 w 12191997"/>
              <a:gd name="csY89" fmla="*/ 6181056 h 6857998"/>
              <a:gd name="csX90" fmla="*/ 10913431 w 12191997"/>
              <a:gd name="csY90" fmla="*/ 6857998 h 6857998"/>
              <a:gd name="csX91" fmla="*/ 0 w 12191997"/>
              <a:gd name="csY91" fmla="*/ 6857998 h 685799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</a:cxnLst>
            <a:rect l="l" t="t" r="r" b="b"/>
            <a:pathLst>
              <a:path w="12191997" h="6857998">
                <a:moveTo>
                  <a:pt x="9864260" y="5279061"/>
                </a:moveTo>
                <a:lnTo>
                  <a:pt x="9489462" y="6028656"/>
                </a:lnTo>
                <a:lnTo>
                  <a:pt x="9864260" y="6778251"/>
                </a:lnTo>
                <a:lnTo>
                  <a:pt x="10794609" y="6778251"/>
                </a:lnTo>
                <a:lnTo>
                  <a:pt x="11169406" y="6028656"/>
                </a:lnTo>
                <a:lnTo>
                  <a:pt x="10794609" y="5279061"/>
                </a:lnTo>
                <a:close/>
                <a:moveTo>
                  <a:pt x="8476618" y="4453266"/>
                </a:moveTo>
                <a:lnTo>
                  <a:pt x="8101820" y="5202861"/>
                </a:lnTo>
                <a:lnTo>
                  <a:pt x="8476618" y="5952456"/>
                </a:lnTo>
                <a:lnTo>
                  <a:pt x="9406967" y="5952456"/>
                </a:lnTo>
                <a:lnTo>
                  <a:pt x="9781764" y="5202861"/>
                </a:lnTo>
                <a:lnTo>
                  <a:pt x="9406967" y="4453266"/>
                </a:lnTo>
                <a:close/>
                <a:moveTo>
                  <a:pt x="7088976" y="3703671"/>
                </a:moveTo>
                <a:lnTo>
                  <a:pt x="6714178" y="4453266"/>
                </a:lnTo>
                <a:lnTo>
                  <a:pt x="7088976" y="5202861"/>
                </a:lnTo>
                <a:lnTo>
                  <a:pt x="8019325" y="5202861"/>
                </a:lnTo>
                <a:lnTo>
                  <a:pt x="8394122" y="4453266"/>
                </a:lnTo>
                <a:lnTo>
                  <a:pt x="8019325" y="3703671"/>
                </a:lnTo>
                <a:close/>
                <a:moveTo>
                  <a:pt x="9864260" y="3627471"/>
                </a:moveTo>
                <a:lnTo>
                  <a:pt x="9489462" y="4377066"/>
                </a:lnTo>
                <a:lnTo>
                  <a:pt x="9864260" y="5126661"/>
                </a:lnTo>
                <a:lnTo>
                  <a:pt x="10794609" y="5126661"/>
                </a:lnTo>
                <a:lnTo>
                  <a:pt x="11169406" y="4377066"/>
                </a:lnTo>
                <a:lnTo>
                  <a:pt x="10794609" y="3627471"/>
                </a:lnTo>
                <a:close/>
                <a:moveTo>
                  <a:pt x="5630823" y="2992501"/>
                </a:moveTo>
                <a:lnTo>
                  <a:pt x="5256025" y="3742096"/>
                </a:lnTo>
                <a:lnTo>
                  <a:pt x="5630823" y="4491691"/>
                </a:lnTo>
                <a:lnTo>
                  <a:pt x="6561172" y="4491691"/>
                </a:lnTo>
                <a:lnTo>
                  <a:pt x="6935969" y="3742096"/>
                </a:lnTo>
                <a:lnTo>
                  <a:pt x="6561172" y="2992501"/>
                </a:lnTo>
                <a:close/>
                <a:moveTo>
                  <a:pt x="8476618" y="2877877"/>
                </a:moveTo>
                <a:lnTo>
                  <a:pt x="8101820" y="3627471"/>
                </a:lnTo>
                <a:lnTo>
                  <a:pt x="8476618" y="4377066"/>
                </a:lnTo>
                <a:lnTo>
                  <a:pt x="9406967" y="4377066"/>
                </a:lnTo>
                <a:lnTo>
                  <a:pt x="9781764" y="3627471"/>
                </a:lnTo>
                <a:lnTo>
                  <a:pt x="9406967" y="2877877"/>
                </a:lnTo>
                <a:close/>
                <a:moveTo>
                  <a:pt x="7088976" y="2052081"/>
                </a:moveTo>
                <a:lnTo>
                  <a:pt x="6714178" y="2801676"/>
                </a:lnTo>
                <a:lnTo>
                  <a:pt x="7088976" y="3551271"/>
                </a:lnTo>
                <a:lnTo>
                  <a:pt x="8019325" y="3551271"/>
                </a:lnTo>
                <a:lnTo>
                  <a:pt x="8394122" y="2801676"/>
                </a:lnTo>
                <a:lnTo>
                  <a:pt x="8019325" y="2052081"/>
                </a:lnTo>
                <a:close/>
                <a:moveTo>
                  <a:pt x="9864260" y="1975882"/>
                </a:moveTo>
                <a:lnTo>
                  <a:pt x="9489462" y="2725477"/>
                </a:lnTo>
                <a:lnTo>
                  <a:pt x="9864260" y="3475071"/>
                </a:lnTo>
                <a:lnTo>
                  <a:pt x="10794609" y="3475071"/>
                </a:lnTo>
                <a:lnTo>
                  <a:pt x="11169406" y="2725477"/>
                </a:lnTo>
                <a:lnTo>
                  <a:pt x="10794609" y="1975882"/>
                </a:lnTo>
                <a:close/>
                <a:moveTo>
                  <a:pt x="8476618" y="1226287"/>
                </a:moveTo>
                <a:lnTo>
                  <a:pt x="8101820" y="1975882"/>
                </a:lnTo>
                <a:lnTo>
                  <a:pt x="8476618" y="2725477"/>
                </a:lnTo>
                <a:lnTo>
                  <a:pt x="9406967" y="2725477"/>
                </a:lnTo>
                <a:lnTo>
                  <a:pt x="9781764" y="1975882"/>
                </a:lnTo>
                <a:lnTo>
                  <a:pt x="9406967" y="1226287"/>
                </a:lnTo>
                <a:close/>
                <a:moveTo>
                  <a:pt x="9864260" y="324292"/>
                </a:moveTo>
                <a:lnTo>
                  <a:pt x="9489462" y="1073887"/>
                </a:lnTo>
                <a:lnTo>
                  <a:pt x="9864260" y="1823482"/>
                </a:lnTo>
                <a:lnTo>
                  <a:pt x="10794609" y="1823482"/>
                </a:lnTo>
                <a:lnTo>
                  <a:pt x="11169406" y="1073887"/>
                </a:lnTo>
                <a:lnTo>
                  <a:pt x="10794609" y="324292"/>
                </a:lnTo>
                <a:close/>
                <a:moveTo>
                  <a:pt x="0" y="0"/>
                </a:moveTo>
                <a:lnTo>
                  <a:pt x="11039251" y="0"/>
                </a:lnTo>
                <a:lnTo>
                  <a:pt x="10877104" y="324293"/>
                </a:lnTo>
                <a:lnTo>
                  <a:pt x="11251902" y="1073888"/>
                </a:lnTo>
                <a:lnTo>
                  <a:pt x="12182251" y="1073888"/>
                </a:lnTo>
                <a:lnTo>
                  <a:pt x="12191997" y="1054396"/>
                </a:lnTo>
                <a:lnTo>
                  <a:pt x="12191997" y="1245780"/>
                </a:lnTo>
                <a:lnTo>
                  <a:pt x="12182251" y="1226288"/>
                </a:lnTo>
                <a:lnTo>
                  <a:pt x="11251902" y="1226288"/>
                </a:lnTo>
                <a:lnTo>
                  <a:pt x="10877104" y="1975883"/>
                </a:lnTo>
                <a:lnTo>
                  <a:pt x="11251902" y="2725478"/>
                </a:lnTo>
                <a:lnTo>
                  <a:pt x="12182251" y="2725478"/>
                </a:lnTo>
                <a:lnTo>
                  <a:pt x="12191997" y="2705985"/>
                </a:lnTo>
                <a:lnTo>
                  <a:pt x="12191997" y="2897370"/>
                </a:lnTo>
                <a:lnTo>
                  <a:pt x="12182251" y="2877877"/>
                </a:lnTo>
                <a:lnTo>
                  <a:pt x="11251902" y="2877877"/>
                </a:lnTo>
                <a:lnTo>
                  <a:pt x="10877104" y="3627471"/>
                </a:lnTo>
                <a:lnTo>
                  <a:pt x="11251902" y="4377066"/>
                </a:lnTo>
                <a:lnTo>
                  <a:pt x="12182251" y="4377066"/>
                </a:lnTo>
                <a:lnTo>
                  <a:pt x="12191997" y="4357574"/>
                </a:lnTo>
                <a:lnTo>
                  <a:pt x="12191997" y="4548958"/>
                </a:lnTo>
                <a:lnTo>
                  <a:pt x="12182251" y="4529466"/>
                </a:lnTo>
                <a:lnTo>
                  <a:pt x="11251902" y="4529466"/>
                </a:lnTo>
                <a:lnTo>
                  <a:pt x="10877104" y="5279061"/>
                </a:lnTo>
                <a:lnTo>
                  <a:pt x="11251902" y="6028656"/>
                </a:lnTo>
                <a:lnTo>
                  <a:pt x="12182251" y="6028656"/>
                </a:lnTo>
                <a:lnTo>
                  <a:pt x="12191997" y="6009164"/>
                </a:lnTo>
                <a:lnTo>
                  <a:pt x="12191997" y="6200548"/>
                </a:lnTo>
                <a:lnTo>
                  <a:pt x="12182251" y="6181056"/>
                </a:lnTo>
                <a:lnTo>
                  <a:pt x="11251902" y="6181056"/>
                </a:lnTo>
                <a:lnTo>
                  <a:pt x="10913431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tx1"/>
          </a:solidFill>
          <a:ln cap="rnd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FB3FBD-AB2B-7B1B-7E82-2CDC2547BEB5}"/>
              </a:ext>
            </a:extLst>
          </p:cNvPr>
          <p:cNvSpPr/>
          <p:nvPr/>
        </p:nvSpPr>
        <p:spPr>
          <a:xfrm>
            <a:off x="273904" y="887290"/>
            <a:ext cx="7443926" cy="233667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SUPERSTORE</a:t>
            </a:r>
          </a:p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End-to-End Sales &amp; Profitability Analysis</a:t>
            </a:r>
          </a:p>
          <a:p>
            <a:pPr algn="ctr"/>
            <a:endParaRPr lang="en-US" sz="280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IN" sz="28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Segoe UI Semibold" panose="020B0702040204020203" pitchFamily="34" charset="0"/>
              </a:rPr>
              <a:t>Python · SQL · Power BI</a:t>
            </a:r>
            <a:endParaRPr lang="en-US" sz="280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2800" dirty="0">
              <a:ln w="13462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21AEB5-FD75-A660-E128-C70D74509CC0}"/>
              </a:ext>
            </a:extLst>
          </p:cNvPr>
          <p:cNvSpPr txBox="1"/>
          <p:nvPr/>
        </p:nvSpPr>
        <p:spPr>
          <a:xfrm>
            <a:off x="3863891" y="6228166"/>
            <a:ext cx="609399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n/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Crafted by Tanushree Mazumdar – Portfolio Driven</a:t>
            </a:r>
            <a:endParaRPr lang="en-IN" sz="1800" dirty="0">
              <a:ln/>
              <a:solidFill>
                <a:srgbClr val="0066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225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855648-604E-EE13-9162-47808365D0DB}"/>
              </a:ext>
            </a:extLst>
          </p:cNvPr>
          <p:cNvSpPr txBox="1"/>
          <p:nvPr/>
        </p:nvSpPr>
        <p:spPr>
          <a:xfrm>
            <a:off x="1166582" y="2663018"/>
            <a:ext cx="67818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dirty="0">
                <a:ln w="0"/>
                <a:solidFill>
                  <a:srgbClr val="0C07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SQL – Transactional Risk Analysis</a:t>
            </a:r>
            <a:endParaRPr lang="en-IN" sz="2800" dirty="0">
              <a:ln w="0"/>
              <a:solidFill>
                <a:srgbClr val="0C075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BB757-8B34-2D12-AC78-7BF166C13773}"/>
              </a:ext>
            </a:extLst>
          </p:cNvPr>
          <p:cNvSpPr txBox="1"/>
          <p:nvPr/>
        </p:nvSpPr>
        <p:spPr>
          <a:xfrm>
            <a:off x="1277429" y="3188489"/>
            <a:ext cx="7541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Dive 1: Identifying Loss – Making Orders to minimize financial risk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947764A-A56E-BAD4-2200-FEE9457F7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113362"/>
              </p:ext>
            </p:extLst>
          </p:nvPr>
        </p:nvGraphicFramePr>
        <p:xfrm>
          <a:off x="40785" y="3754320"/>
          <a:ext cx="7048503" cy="2708960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090705">
                  <a:extLst>
                    <a:ext uri="{9D8B030D-6E8A-4147-A177-3AD203B41FA5}">
                      <a16:colId xmlns:a16="http://schemas.microsoft.com/office/drawing/2014/main" val="2581181852"/>
                    </a:ext>
                  </a:extLst>
                </a:gridCol>
                <a:gridCol w="1032240">
                  <a:extLst>
                    <a:ext uri="{9D8B030D-6E8A-4147-A177-3AD203B41FA5}">
                      <a16:colId xmlns:a16="http://schemas.microsoft.com/office/drawing/2014/main" val="1209081378"/>
                    </a:ext>
                  </a:extLst>
                </a:gridCol>
                <a:gridCol w="1067649">
                  <a:extLst>
                    <a:ext uri="{9D8B030D-6E8A-4147-A177-3AD203B41FA5}">
                      <a16:colId xmlns:a16="http://schemas.microsoft.com/office/drawing/2014/main" val="643236176"/>
                    </a:ext>
                  </a:extLst>
                </a:gridCol>
                <a:gridCol w="840952">
                  <a:extLst>
                    <a:ext uri="{9D8B030D-6E8A-4147-A177-3AD203B41FA5}">
                      <a16:colId xmlns:a16="http://schemas.microsoft.com/office/drawing/2014/main" val="699053920"/>
                    </a:ext>
                  </a:extLst>
                </a:gridCol>
                <a:gridCol w="819204">
                  <a:extLst>
                    <a:ext uri="{9D8B030D-6E8A-4147-A177-3AD203B41FA5}">
                      <a16:colId xmlns:a16="http://schemas.microsoft.com/office/drawing/2014/main" val="4238748233"/>
                    </a:ext>
                  </a:extLst>
                </a:gridCol>
                <a:gridCol w="996836">
                  <a:extLst>
                    <a:ext uri="{9D8B030D-6E8A-4147-A177-3AD203B41FA5}">
                      <a16:colId xmlns:a16="http://schemas.microsoft.com/office/drawing/2014/main" val="1324259608"/>
                    </a:ext>
                  </a:extLst>
                </a:gridCol>
                <a:gridCol w="1200917">
                  <a:extLst>
                    <a:ext uri="{9D8B030D-6E8A-4147-A177-3AD203B41FA5}">
                      <a16:colId xmlns:a16="http://schemas.microsoft.com/office/drawing/2014/main" val="3658217335"/>
                    </a:ext>
                  </a:extLst>
                </a:gridCol>
              </a:tblGrid>
              <a:tr h="26855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Order ID</a:t>
                      </a:r>
                      <a:endParaRPr lang="en-IN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Order Date</a:t>
                      </a:r>
                      <a:endParaRPr lang="en-IN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Customer Name</a:t>
                      </a:r>
                      <a:endParaRPr lang="en-IN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Region</a:t>
                      </a:r>
                      <a:endParaRPr lang="en-IN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Sales</a:t>
                      </a:r>
                      <a:endParaRPr lang="en-IN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Profit/Loss</a:t>
                      </a:r>
                      <a:endParaRPr lang="en-IN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Avg. Discount (%)</a:t>
                      </a:r>
                      <a:endParaRPr lang="en-IN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07094301"/>
                  </a:ext>
                </a:extLst>
              </a:tr>
              <a:tr h="2312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CA-2014-169019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26-07-2014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Luke Foster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2656.72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-3791.16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3762986"/>
                  </a:ext>
                </a:extLst>
              </a:tr>
              <a:tr h="2312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US-2017-122714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07-12-2017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Henry Goldwyn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1889.99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-2929.48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2006052"/>
                  </a:ext>
                </a:extLst>
              </a:tr>
              <a:tr h="2312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CA-2017-131254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19-11-2017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Nathan Cano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1716.25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-2334.18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5146741"/>
                  </a:ext>
                </a:extLst>
              </a:tr>
              <a:tr h="2312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CA-2014-139892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08-09-2014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Becky Martin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10353.92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-1897.33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59719304"/>
                  </a:ext>
                </a:extLst>
              </a:tr>
              <a:tr h="2312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CA-2016-130946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08-04-2016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Zuschuss Carroll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1184.77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-1855.06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9032778"/>
                  </a:ext>
                </a:extLst>
              </a:tr>
              <a:tr h="2312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CA-2014-165309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11-11-2014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Karen Daniels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898.22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6809698"/>
                  </a:ext>
                </a:extLst>
              </a:tr>
              <a:tr h="2312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CA-2015-140025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07-04-2015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Peter Fuller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-1181.28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7579217"/>
                  </a:ext>
                </a:extLst>
              </a:tr>
              <a:tr h="2312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CA-2017-152093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10-09-2017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Skye Norling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762.59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-1143.89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6097833"/>
                  </a:ext>
                </a:extLst>
              </a:tr>
              <a:tr h="2312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US-2017-148551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12-01-2017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David Bremer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760.98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-1141.47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7260360"/>
                  </a:ext>
                </a:extLst>
              </a:tr>
              <a:tr h="2312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CA-2016-103982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03-03-2016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Alex Avila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3930.07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-786.01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6771287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0F5C9A3D-D809-34B9-5AD3-1B47D8C19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1"/>
          <a:stretch>
            <a:fillRect/>
          </a:stretch>
        </p:blipFill>
        <p:spPr>
          <a:xfrm>
            <a:off x="-1" y="0"/>
            <a:ext cx="12192001" cy="2663018"/>
          </a:xfrm>
          <a:custGeom>
            <a:avLst/>
            <a:gdLst>
              <a:gd name="csX0" fmla="*/ 0 w 12192000"/>
              <a:gd name="csY0" fmla="*/ 0 h 2172503"/>
              <a:gd name="csX1" fmla="*/ 12192000 w 12192000"/>
              <a:gd name="csY1" fmla="*/ 0 h 2172503"/>
              <a:gd name="csX2" fmla="*/ 12192000 w 12192000"/>
              <a:gd name="csY2" fmla="*/ 2172503 h 2172503"/>
              <a:gd name="csX3" fmla="*/ 0 w 12192000"/>
              <a:gd name="csY3" fmla="*/ 2172503 h 217250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2192000" h="2172503">
                <a:moveTo>
                  <a:pt x="0" y="0"/>
                </a:moveTo>
                <a:lnTo>
                  <a:pt x="12192000" y="0"/>
                </a:lnTo>
                <a:lnTo>
                  <a:pt x="12192000" y="2172503"/>
                </a:lnTo>
                <a:lnTo>
                  <a:pt x="0" y="2172503"/>
                </a:lnTo>
                <a:close/>
              </a:path>
            </a:pathLst>
          </a:cu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514853B-6284-1624-83A3-63E3F92F8BA0}"/>
              </a:ext>
            </a:extLst>
          </p:cNvPr>
          <p:cNvSpPr txBox="1"/>
          <p:nvPr/>
        </p:nvSpPr>
        <p:spPr>
          <a:xfrm>
            <a:off x="7948382" y="3980517"/>
            <a:ext cx="3962881" cy="49244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Discount Impact</a:t>
            </a:r>
          </a:p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Discounts of 80-60%  drive most losses</a:t>
            </a:r>
            <a:endParaRPr lang="en-IN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E3B053-88A4-AD07-72EB-E165BF4555F0}"/>
              </a:ext>
            </a:extLst>
          </p:cNvPr>
          <p:cNvSpPr txBox="1"/>
          <p:nvPr/>
        </p:nvSpPr>
        <p:spPr>
          <a:xfrm>
            <a:off x="7948382" y="4683700"/>
            <a:ext cx="4107260" cy="49244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Regional Risk</a:t>
            </a:r>
          </a:p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 regions shows higher unprofitable orders</a:t>
            </a:r>
            <a:endParaRPr lang="en-IN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8B61F7-2EAA-A880-93F8-0D740A48E013}"/>
              </a:ext>
            </a:extLst>
          </p:cNvPr>
          <p:cNvSpPr txBox="1"/>
          <p:nvPr/>
        </p:nvSpPr>
        <p:spPr>
          <a:xfrm>
            <a:off x="7935405" y="5312681"/>
            <a:ext cx="3975858" cy="49244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Threshold</a:t>
            </a:r>
          </a:p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Orders above 40% discount need monitoring</a:t>
            </a:r>
            <a:endParaRPr lang="en-IN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AA98CB-CC6C-0C3E-A9D6-7E4A570A9C66}"/>
              </a:ext>
            </a:extLst>
          </p:cNvPr>
          <p:cNvSpPr txBox="1"/>
          <p:nvPr/>
        </p:nvSpPr>
        <p:spPr>
          <a:xfrm>
            <a:off x="7948382" y="5974348"/>
            <a:ext cx="3962881" cy="49244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Range</a:t>
            </a:r>
          </a:p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loss: $786.01-$3791.16 per order</a:t>
            </a:r>
            <a:endParaRPr lang="en-IN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C7F0AFC0-961F-8673-0728-CEE491244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2955" y="4012711"/>
            <a:ext cx="447675" cy="4476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25A9C7DF-CF14-A6DE-C890-21C28D7BA6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2955" y="5248450"/>
            <a:ext cx="587334" cy="556674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5D445331-4855-B6F9-B566-B226100769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82955" y="4671395"/>
            <a:ext cx="492443" cy="492443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A02F8B89-B075-61B8-4B5D-ED329E909C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5939" y="5974348"/>
            <a:ext cx="492443" cy="49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54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FF4559-94BB-E365-6016-1AD7989269C9}"/>
              </a:ext>
            </a:extLst>
          </p:cNvPr>
          <p:cNvSpPr txBox="1"/>
          <p:nvPr/>
        </p:nvSpPr>
        <p:spPr>
          <a:xfrm>
            <a:off x="0" y="36962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dirty="0">
                <a:ln w="0"/>
                <a:solidFill>
                  <a:srgbClr val="0C07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SQL – Time Series &amp; Trend Analysis</a:t>
            </a:r>
            <a:endParaRPr lang="en-IN" sz="3200" b="1" dirty="0">
              <a:ln w="0"/>
              <a:solidFill>
                <a:srgbClr val="0C075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8E5D00-1334-8294-6BAE-9B6675B59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641880"/>
              </p:ext>
            </p:extLst>
          </p:nvPr>
        </p:nvGraphicFramePr>
        <p:xfrm>
          <a:off x="882566" y="1915525"/>
          <a:ext cx="9366332" cy="1575181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670100">
                  <a:extLst>
                    <a:ext uri="{9D8B030D-6E8A-4147-A177-3AD203B41FA5}">
                      <a16:colId xmlns:a16="http://schemas.microsoft.com/office/drawing/2014/main" val="398215040"/>
                    </a:ext>
                  </a:extLst>
                </a:gridCol>
                <a:gridCol w="2582628">
                  <a:extLst>
                    <a:ext uri="{9D8B030D-6E8A-4147-A177-3AD203B41FA5}">
                      <a16:colId xmlns:a16="http://schemas.microsoft.com/office/drawing/2014/main" val="721338131"/>
                    </a:ext>
                  </a:extLst>
                </a:gridCol>
                <a:gridCol w="2806457">
                  <a:extLst>
                    <a:ext uri="{9D8B030D-6E8A-4147-A177-3AD203B41FA5}">
                      <a16:colId xmlns:a16="http://schemas.microsoft.com/office/drawing/2014/main" val="3406643706"/>
                    </a:ext>
                  </a:extLst>
                </a:gridCol>
                <a:gridCol w="2307147">
                  <a:extLst>
                    <a:ext uri="{9D8B030D-6E8A-4147-A177-3AD203B41FA5}">
                      <a16:colId xmlns:a16="http://schemas.microsoft.com/office/drawing/2014/main" val="2962357587"/>
                    </a:ext>
                  </a:extLst>
                </a:gridCol>
              </a:tblGrid>
              <a:tr h="24218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Order Year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 Annual Sales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Previous Yearly Sales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YoY Growth%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5113119"/>
                  </a:ext>
                </a:extLst>
              </a:tr>
              <a:tr h="32283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2014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484247.56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0253826"/>
                  </a:ext>
                </a:extLst>
              </a:tr>
              <a:tr h="32283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470532.46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484247.56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-2.83</a:t>
                      </a:r>
                      <a:endParaRPr lang="en-IN" sz="18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4074375"/>
                  </a:ext>
                </a:extLst>
              </a:tr>
              <a:tr h="32283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2016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609205.86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470532.46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F520A"/>
                          </a:solidFill>
                          <a:effectLst/>
                        </a:rPr>
                        <a:t>29.47</a:t>
                      </a:r>
                      <a:endParaRPr lang="en-IN" sz="1800" b="0" i="0" u="none" strike="noStrike" dirty="0">
                        <a:solidFill>
                          <a:srgbClr val="0F520A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1374612"/>
                  </a:ext>
                </a:extLst>
              </a:tr>
              <a:tr h="32283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2017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733215.19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609205.86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F520A"/>
                          </a:solidFill>
                          <a:effectLst/>
                        </a:rPr>
                        <a:t>20.35</a:t>
                      </a:r>
                      <a:endParaRPr lang="en-IN" sz="1800" b="0" i="0" u="none" strike="noStrike" dirty="0">
                        <a:solidFill>
                          <a:srgbClr val="0F520A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59762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A6EAB0B-9CF4-B330-4063-292B7E0225E7}"/>
              </a:ext>
            </a:extLst>
          </p:cNvPr>
          <p:cNvSpPr txBox="1"/>
          <p:nvPr/>
        </p:nvSpPr>
        <p:spPr>
          <a:xfrm>
            <a:off x="772751" y="1244520"/>
            <a:ext cx="7253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Year-over-Year Sales Growth Analysis (2014-2017)</a:t>
            </a:r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831212-DDA5-2CA2-B582-9A0E05951B4A}"/>
              </a:ext>
            </a:extLst>
          </p:cNvPr>
          <p:cNvSpPr txBox="1"/>
          <p:nvPr/>
        </p:nvSpPr>
        <p:spPr>
          <a:xfrm>
            <a:off x="1523415" y="3933612"/>
            <a:ext cx="4113109" cy="80021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Resilient Growth</a:t>
            </a:r>
          </a:p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Strong recovery achieved after a brief -2.83% dip in 2015</a:t>
            </a:r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85AB62-8478-4DFC-E1F5-B4EF930FC430}"/>
              </a:ext>
            </a:extLst>
          </p:cNvPr>
          <p:cNvSpPr txBox="1"/>
          <p:nvPr/>
        </p:nvSpPr>
        <p:spPr>
          <a:xfrm>
            <a:off x="1523416" y="4890205"/>
            <a:ext cx="4113108" cy="5847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Trend</a:t>
            </a:r>
          </a:p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annual growth of 15.33% across period</a:t>
            </a:r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BD452-BF51-0267-1099-696E371176E4}"/>
              </a:ext>
            </a:extLst>
          </p:cNvPr>
          <p:cNvSpPr txBox="1"/>
          <p:nvPr/>
        </p:nvSpPr>
        <p:spPr>
          <a:xfrm>
            <a:off x="7141382" y="4823531"/>
            <a:ext cx="4040967" cy="800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Steady Expansion</a:t>
            </a:r>
          </a:p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Growth demonstrated resilience and a sustainable recovery pattern</a:t>
            </a:r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FF4E91-E71E-F184-175E-6FD86CFFF566}"/>
              </a:ext>
            </a:extLst>
          </p:cNvPr>
          <p:cNvSpPr txBox="1"/>
          <p:nvPr/>
        </p:nvSpPr>
        <p:spPr>
          <a:xfrm>
            <a:off x="7141383" y="3899004"/>
            <a:ext cx="3924300" cy="5847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Peak Performance</a:t>
            </a:r>
          </a:p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2016 achieved highest growth at 29.47%</a:t>
            </a:r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EA2798-FF19-7E28-B890-E26F0FB7F2FB}"/>
              </a:ext>
            </a:extLst>
          </p:cNvPr>
          <p:cNvSpPr/>
          <p:nvPr/>
        </p:nvSpPr>
        <p:spPr>
          <a:xfrm>
            <a:off x="772751" y="3953761"/>
            <a:ext cx="611966" cy="55399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65AC25F-328B-3E20-C25E-4EC4A0C41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567" y="4020109"/>
            <a:ext cx="381000" cy="3810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CBCFDF23-1643-6DCC-9797-34C422BA5F3A}"/>
              </a:ext>
            </a:extLst>
          </p:cNvPr>
          <p:cNvSpPr/>
          <p:nvPr/>
        </p:nvSpPr>
        <p:spPr>
          <a:xfrm>
            <a:off x="766252" y="4913911"/>
            <a:ext cx="611966" cy="55399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39C822-C935-BC08-6663-46AED9351ACF}"/>
              </a:ext>
            </a:extLst>
          </p:cNvPr>
          <p:cNvSpPr/>
          <p:nvPr/>
        </p:nvSpPr>
        <p:spPr>
          <a:xfrm>
            <a:off x="6438303" y="3933611"/>
            <a:ext cx="611966" cy="55399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2E19A4-CA4B-CCC1-D797-BD93FFE30C95}"/>
              </a:ext>
            </a:extLst>
          </p:cNvPr>
          <p:cNvSpPr/>
          <p:nvPr/>
        </p:nvSpPr>
        <p:spPr>
          <a:xfrm>
            <a:off x="6420318" y="4828186"/>
            <a:ext cx="611966" cy="55399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6F2BEBB0-4474-155A-4246-5C4CCFD8BB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910" y="5023553"/>
            <a:ext cx="420650" cy="42065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5EF53173-82ED-D60B-BEEC-A0020A85F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22520" y="3986773"/>
            <a:ext cx="447675" cy="4476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75B2787-7C19-52F3-8F7D-220A041285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82638" y="4890204"/>
            <a:ext cx="487325" cy="4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18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8509B2E3-4477-1DCA-944C-393A39ACAB49}"/>
              </a:ext>
            </a:extLst>
          </p:cNvPr>
          <p:cNvSpPr/>
          <p:nvPr/>
        </p:nvSpPr>
        <p:spPr>
          <a:xfrm>
            <a:off x="6170793" y="5686083"/>
            <a:ext cx="739593" cy="71604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80AA761-66E2-4115-C020-89910C07B93D}"/>
              </a:ext>
            </a:extLst>
          </p:cNvPr>
          <p:cNvSpPr/>
          <p:nvPr/>
        </p:nvSpPr>
        <p:spPr>
          <a:xfrm>
            <a:off x="6170793" y="4430149"/>
            <a:ext cx="739593" cy="71604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C286013-53B9-840D-256A-686A65965DC6}"/>
              </a:ext>
            </a:extLst>
          </p:cNvPr>
          <p:cNvSpPr/>
          <p:nvPr/>
        </p:nvSpPr>
        <p:spPr>
          <a:xfrm>
            <a:off x="6153423" y="3293867"/>
            <a:ext cx="739593" cy="71604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2E070-5AA4-D0EA-DF1F-4CB2F3F1C3DB}"/>
              </a:ext>
            </a:extLst>
          </p:cNvPr>
          <p:cNvSpPr txBox="1"/>
          <p:nvPr/>
        </p:nvSpPr>
        <p:spPr>
          <a:xfrm>
            <a:off x="1488892" y="274812"/>
            <a:ext cx="8683807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600" b="1" dirty="0">
                <a:ln w="0"/>
                <a:solidFill>
                  <a:srgbClr val="0C07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SQL – Product Profitability Ranking</a:t>
            </a:r>
            <a:endParaRPr lang="en-IN" sz="3600" b="1" dirty="0">
              <a:ln w="0"/>
              <a:solidFill>
                <a:srgbClr val="0C075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76F6829-D559-5514-5B85-90900DF48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417382"/>
              </p:ext>
            </p:extLst>
          </p:nvPr>
        </p:nvGraphicFramePr>
        <p:xfrm>
          <a:off x="498475" y="1280807"/>
          <a:ext cx="4597400" cy="5205710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239641">
                  <a:extLst>
                    <a:ext uri="{9D8B030D-6E8A-4147-A177-3AD203B41FA5}">
                      <a16:colId xmlns:a16="http://schemas.microsoft.com/office/drawing/2014/main" val="1493521779"/>
                    </a:ext>
                  </a:extLst>
                </a:gridCol>
                <a:gridCol w="1239641">
                  <a:extLst>
                    <a:ext uri="{9D8B030D-6E8A-4147-A177-3AD203B41FA5}">
                      <a16:colId xmlns:a16="http://schemas.microsoft.com/office/drawing/2014/main" val="2274787493"/>
                    </a:ext>
                  </a:extLst>
                </a:gridCol>
                <a:gridCol w="1239641">
                  <a:extLst>
                    <a:ext uri="{9D8B030D-6E8A-4147-A177-3AD203B41FA5}">
                      <a16:colId xmlns:a16="http://schemas.microsoft.com/office/drawing/2014/main" val="143399143"/>
                    </a:ext>
                  </a:extLst>
                </a:gridCol>
                <a:gridCol w="878477">
                  <a:extLst>
                    <a:ext uri="{9D8B030D-6E8A-4147-A177-3AD203B41FA5}">
                      <a16:colId xmlns:a16="http://schemas.microsoft.com/office/drawing/2014/main" val="2232041258"/>
                    </a:ext>
                  </a:extLst>
                </a:gridCol>
              </a:tblGrid>
              <a:tr h="31518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Category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Sub_Category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Profit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Profit Rank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011903"/>
                  </a:ext>
                </a:extLst>
              </a:tr>
              <a:tr h="28767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Technology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Copiers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F520A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55617.9</a:t>
                      </a:r>
                      <a:endParaRPr lang="en-IN" sz="1100" b="0" i="0" u="none" strike="noStrike" dirty="0">
                        <a:solidFill>
                          <a:srgbClr val="0F520A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7580812"/>
                  </a:ext>
                </a:extLst>
              </a:tr>
              <a:tr h="28767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Technology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Phones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F520A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44516.25</a:t>
                      </a:r>
                      <a:endParaRPr lang="en-IN" sz="1100" b="0" i="0" u="none" strike="noStrike" dirty="0">
                        <a:solidFill>
                          <a:srgbClr val="0F520A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0801112"/>
                  </a:ext>
                </a:extLst>
              </a:tr>
              <a:tr h="28767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Technology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Accessories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F520A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41936.78</a:t>
                      </a:r>
                      <a:endParaRPr lang="en-IN" sz="1100" b="0" i="0" u="none" strike="noStrike" dirty="0">
                        <a:solidFill>
                          <a:srgbClr val="0F520A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8484445"/>
                  </a:ext>
                </a:extLst>
              </a:tr>
              <a:tr h="28767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Office Supplies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Paper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F520A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34053.34</a:t>
                      </a:r>
                      <a:endParaRPr lang="en-IN" sz="1100" b="0" i="0" u="none" strike="noStrike" dirty="0">
                        <a:solidFill>
                          <a:srgbClr val="0F520A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4703158"/>
                  </a:ext>
                </a:extLst>
              </a:tr>
              <a:tr h="28767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Office Supplies</a:t>
                      </a:r>
                      <a:endParaRPr lang="en-IN" sz="1100" b="0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Binders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100" b="0" u="none" strike="noStrike">
                          <a:solidFill>
                            <a:srgbClr val="0F520A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30221.64</a:t>
                      </a:r>
                      <a:endParaRPr lang="en-IN" sz="1100" b="0" i="0" u="none" strike="noStrike">
                        <a:solidFill>
                          <a:srgbClr val="0F520A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6359384"/>
                  </a:ext>
                </a:extLst>
              </a:tr>
              <a:tr h="28767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Furniture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Chairs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100" b="0" u="none" strike="noStrike">
                          <a:solidFill>
                            <a:srgbClr val="0F520A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26590.15</a:t>
                      </a:r>
                      <a:endParaRPr lang="en-IN" sz="1100" b="0" i="0" u="none" strike="noStrike">
                        <a:solidFill>
                          <a:srgbClr val="0F520A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68150"/>
                  </a:ext>
                </a:extLst>
              </a:tr>
              <a:tr h="28767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Office Supplies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Storage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F520A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21279.05</a:t>
                      </a:r>
                      <a:endParaRPr lang="en-IN" sz="1100" b="0" i="0" u="none" strike="noStrike" dirty="0">
                        <a:solidFill>
                          <a:srgbClr val="0F520A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1540197"/>
                  </a:ext>
                </a:extLst>
              </a:tr>
              <a:tr h="28767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Office Supplies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Appliances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100" b="0" u="none" strike="noStrike">
                          <a:solidFill>
                            <a:srgbClr val="0F520A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18138.07</a:t>
                      </a:r>
                      <a:endParaRPr lang="en-IN" sz="1100" b="0" i="0" u="none" strike="noStrike">
                        <a:solidFill>
                          <a:srgbClr val="0F520A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5685959"/>
                  </a:ext>
                </a:extLst>
              </a:tr>
              <a:tr h="28767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Furniture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Furnishings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F520A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13059.25</a:t>
                      </a:r>
                      <a:endParaRPr lang="en-IN" sz="1100" b="0" i="0" u="none" strike="noStrike" dirty="0">
                        <a:solidFill>
                          <a:srgbClr val="0F520A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5268515"/>
                  </a:ext>
                </a:extLst>
              </a:tr>
              <a:tr h="28767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Office Supplies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Envelopes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F520A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6964.1</a:t>
                      </a:r>
                      <a:endParaRPr lang="en-IN" sz="1100" b="0" i="0" u="none" strike="noStrike" dirty="0">
                        <a:solidFill>
                          <a:srgbClr val="0F520A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1311121"/>
                  </a:ext>
                </a:extLst>
              </a:tr>
              <a:tr h="28767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Office Supplies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F520A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6527.96</a:t>
                      </a:r>
                      <a:endParaRPr lang="en-IN" sz="1100" b="0" i="0" u="none" strike="noStrike" dirty="0">
                        <a:solidFill>
                          <a:srgbClr val="0F520A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8154498"/>
                  </a:ext>
                </a:extLst>
              </a:tr>
              <a:tr h="28767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Office Supplies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Labels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F520A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5546.18</a:t>
                      </a:r>
                      <a:endParaRPr lang="en-IN" sz="1100" b="0" i="0" u="none" strike="noStrike" dirty="0">
                        <a:solidFill>
                          <a:srgbClr val="0F520A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3315422"/>
                  </a:ext>
                </a:extLst>
              </a:tr>
              <a:tr h="28767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Technology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Machines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F520A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3384.73</a:t>
                      </a:r>
                      <a:endParaRPr lang="en-IN" sz="1100" b="0" i="0" u="none" strike="noStrike" dirty="0">
                        <a:solidFill>
                          <a:srgbClr val="0F520A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6095159"/>
                  </a:ext>
                </a:extLst>
              </a:tr>
              <a:tr h="28767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Office Supplies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Fasteners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F520A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949.53</a:t>
                      </a:r>
                      <a:endParaRPr lang="en-IN" sz="1100" b="0" i="0" u="none" strike="noStrike" dirty="0">
                        <a:solidFill>
                          <a:srgbClr val="0F520A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5072950"/>
                  </a:ext>
                </a:extLst>
              </a:tr>
              <a:tr h="28767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Office Supplies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Supplies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-1188.99</a:t>
                      </a:r>
                      <a:endParaRPr lang="en-IN" sz="11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9964402"/>
                  </a:ext>
                </a:extLst>
              </a:tr>
              <a:tr h="28767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Furniture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Bookcases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-3472.56</a:t>
                      </a:r>
                      <a:endParaRPr lang="en-IN" sz="11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0603089"/>
                  </a:ext>
                </a:extLst>
              </a:tr>
              <a:tr h="28767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Furniture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-17725.6</a:t>
                      </a:r>
                      <a:endParaRPr lang="en-IN" sz="11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81366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284EF3A-9CC5-11F1-D370-0FF00624691B}"/>
              </a:ext>
            </a:extLst>
          </p:cNvPr>
          <p:cNvSpPr txBox="1"/>
          <p:nvPr/>
        </p:nvSpPr>
        <p:spPr>
          <a:xfrm>
            <a:off x="5632613" y="1497766"/>
            <a:ext cx="6991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Category &amp; Sub-Category Performance Analysis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7CB7F-AFFD-86C1-3DF1-539A00CEACA1}"/>
              </a:ext>
            </a:extLst>
          </p:cNvPr>
          <p:cNvSpPr txBox="1"/>
          <p:nvPr/>
        </p:nvSpPr>
        <p:spPr>
          <a:xfrm>
            <a:off x="7052606" y="2093224"/>
            <a:ext cx="4834594" cy="800219"/>
          </a:xfrm>
          <a:prstGeom prst="rect">
            <a:avLst/>
          </a:prstGeom>
          <a:noFill/>
          <a:ln>
            <a:solidFill>
              <a:srgbClr val="182744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Performers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Copiers &amp; Phones lead profitability</a:t>
            </a:r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029132-951E-B350-7C1C-014208E5B6A3}"/>
              </a:ext>
            </a:extLst>
          </p:cNvPr>
          <p:cNvSpPr/>
          <p:nvPr/>
        </p:nvSpPr>
        <p:spPr>
          <a:xfrm>
            <a:off x="6153422" y="2197173"/>
            <a:ext cx="739593" cy="71604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CC1E70-EE8F-16A9-A1B1-E3156B17E5DA}"/>
              </a:ext>
            </a:extLst>
          </p:cNvPr>
          <p:cNvSpPr txBox="1"/>
          <p:nvPr/>
        </p:nvSpPr>
        <p:spPr>
          <a:xfrm>
            <a:off x="7052606" y="3240475"/>
            <a:ext cx="4834594" cy="800219"/>
          </a:xfrm>
          <a:prstGeom prst="rect">
            <a:avLst/>
          </a:prstGeom>
          <a:noFill/>
          <a:ln>
            <a:solidFill>
              <a:srgbClr val="182744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Needed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Lower-ranked items need  strategy view</a:t>
            </a:r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1C8331-4D61-B3C9-7827-F561DE6654DC}"/>
              </a:ext>
            </a:extLst>
          </p:cNvPr>
          <p:cNvSpPr txBox="1"/>
          <p:nvPr/>
        </p:nvSpPr>
        <p:spPr>
          <a:xfrm>
            <a:off x="7034075" y="4449936"/>
            <a:ext cx="4834594" cy="800219"/>
          </a:xfrm>
          <a:prstGeom prst="rect">
            <a:avLst/>
          </a:prstGeom>
          <a:noFill/>
          <a:ln>
            <a:solidFill>
              <a:srgbClr val="182744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Dominance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 sub-categories rank highest overall</a:t>
            </a:r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CFC5D0-F4A5-57EF-E63C-B388E46AAFCD}"/>
              </a:ext>
            </a:extLst>
          </p:cNvPr>
          <p:cNvSpPr txBox="1"/>
          <p:nvPr/>
        </p:nvSpPr>
        <p:spPr>
          <a:xfrm>
            <a:off x="7019924" y="5610073"/>
            <a:ext cx="4867275" cy="1015663"/>
          </a:xfrm>
          <a:prstGeom prst="rect">
            <a:avLst/>
          </a:prstGeom>
          <a:noFill/>
          <a:ln>
            <a:solidFill>
              <a:srgbClr val="182744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 Mix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Technology dominates the top of the ranking, driving majority profit</a:t>
            </a:r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8F1FAB1E-7AA7-0F36-66DD-9E7A03B04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0578" y="5731324"/>
            <a:ext cx="558891" cy="55889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FCBBCB9-07B5-4B20-DB93-A72096737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2968" y="3404270"/>
            <a:ext cx="495241" cy="4952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37220DE-7DBC-0CC0-4198-FC634D6D01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5235" y="4526504"/>
            <a:ext cx="409575" cy="53258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21CCBDC-740B-94EF-D812-3E86F3698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3162" y="2228941"/>
            <a:ext cx="633724" cy="63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05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D45FA-C947-5264-1BB8-E9835340D361}"/>
              </a:ext>
            </a:extLst>
          </p:cNvPr>
          <p:cNvSpPr txBox="1"/>
          <p:nvPr/>
        </p:nvSpPr>
        <p:spPr>
          <a:xfrm>
            <a:off x="2039061" y="288834"/>
            <a:ext cx="9693457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r"/>
            <a:r>
              <a:rPr lang="en-US" sz="2800" b="1" dirty="0">
                <a:ln w="0"/>
                <a:solidFill>
                  <a:srgbClr val="0C07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&amp; Visualization Pipeline</a:t>
            </a:r>
            <a:endParaRPr lang="en-IN" sz="2800" b="1" dirty="0">
              <a:ln w="0"/>
              <a:solidFill>
                <a:srgbClr val="0C075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CAEDE-D835-21F4-7622-1A2D5564785D}"/>
              </a:ext>
            </a:extLst>
          </p:cNvPr>
          <p:cNvSpPr txBox="1"/>
          <p:nvPr/>
        </p:nvSpPr>
        <p:spPr>
          <a:xfrm>
            <a:off x="5630745" y="1981490"/>
            <a:ext cx="618749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SQL- Data Extraction &amp; Transformation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Transformed raw source files into a unified, verified dataset in the SQL layer, accelerating reporting and analytical accuracy.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4A730-DCD9-10BA-337E-D2F76920E4A7}"/>
              </a:ext>
            </a:extLst>
          </p:cNvPr>
          <p:cNvSpPr txBox="1"/>
          <p:nvPr/>
        </p:nvSpPr>
        <p:spPr>
          <a:xfrm>
            <a:off x="5630745" y="3541426"/>
            <a:ext cx="64492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BI – Interactive Dashboards &amp; Reporting </a:t>
            </a:r>
          </a:p>
          <a:p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Power BI delivers interactive dashboards to track key performance indicators (KPIs) and drive data-backed decisions.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E48247-DC2E-5E71-81AD-ADC93706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" y="196977"/>
            <a:ext cx="5475634" cy="6285587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60B3C2-872A-F098-304B-AE8BBD304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16" y="5676415"/>
            <a:ext cx="797370" cy="806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BA051B-80CB-D2CC-CC08-ADDE398C3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528" y="5676415"/>
            <a:ext cx="916970" cy="806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C36872-A6BC-C23A-0CF1-5D133B35A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870" y="5637908"/>
            <a:ext cx="830180" cy="838301"/>
          </a:xfrm>
          <a:prstGeom prst="rect">
            <a:avLst/>
          </a:prstGeom>
        </p:spPr>
      </p:pic>
      <p:pic>
        <p:nvPicPr>
          <p:cNvPr id="12" name="Graphic 11" descr="Chevron arrows">
            <a:extLst>
              <a:ext uri="{FF2B5EF4-FFF2-40B4-BE49-F238E27FC236}">
                <a16:creationId xmlns:a16="http://schemas.microsoft.com/office/drawing/2014/main" id="{83EBCCF4-9800-F542-69AC-2CEF4F6142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7122" y="5745915"/>
            <a:ext cx="779372" cy="576065"/>
          </a:xfrm>
          <a:prstGeom prst="rect">
            <a:avLst/>
          </a:prstGeom>
        </p:spPr>
      </p:pic>
      <p:pic>
        <p:nvPicPr>
          <p:cNvPr id="13" name="Graphic 12" descr="Chevron arrows">
            <a:extLst>
              <a:ext uri="{FF2B5EF4-FFF2-40B4-BE49-F238E27FC236}">
                <a16:creationId xmlns:a16="http://schemas.microsoft.com/office/drawing/2014/main" id="{6C885953-720C-AF79-DCB1-22C74C3411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66498" y="5745914"/>
            <a:ext cx="779372" cy="5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56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7EAF23-9DB7-D92C-8083-67F1891BDE3E}"/>
              </a:ext>
            </a:extLst>
          </p:cNvPr>
          <p:cNvSpPr txBox="1"/>
          <p:nvPr/>
        </p:nvSpPr>
        <p:spPr>
          <a:xfrm>
            <a:off x="0" y="174396"/>
            <a:ext cx="6965034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dirty="0">
                <a:ln w="0"/>
                <a:solidFill>
                  <a:srgbClr val="0C07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Power BI – Customer &amp; Return Analysis</a:t>
            </a:r>
            <a:endParaRPr lang="en-IN" sz="2800" dirty="0">
              <a:ln w="0"/>
              <a:solidFill>
                <a:srgbClr val="0C075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CCFA6-4DC1-7D75-1823-DCE34C80F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5334000" cy="6858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587E07-F5F3-CF95-8E80-11ADE7FE0687}"/>
              </a:ext>
            </a:extLst>
          </p:cNvPr>
          <p:cNvSpPr txBox="1"/>
          <p:nvPr/>
        </p:nvSpPr>
        <p:spPr>
          <a:xfrm>
            <a:off x="169681" y="1105376"/>
            <a:ext cx="6518638" cy="13849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Loyal Customers</a:t>
            </a:r>
          </a:p>
          <a:p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Customers like Claire Gute, Brosina Hoffman, Irene Maddox, and more 4196 unique customers have never returned a product, indicating high satisfaction.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F4E026-6661-BC96-B4A1-405AE5019BA8}"/>
              </a:ext>
            </a:extLst>
          </p:cNvPr>
          <p:cNvSpPr txBox="1"/>
          <p:nvPr/>
        </p:nvSpPr>
        <p:spPr>
          <a:xfrm>
            <a:off x="223198" y="3152654"/>
            <a:ext cx="6518638" cy="31085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Affected Region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Analyzing return from Regions highlights areas needing attention in product quality or customer service mostly </a:t>
            </a:r>
          </a:p>
          <a:p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East 103</a:t>
            </a:r>
          </a:p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West 86, </a:t>
            </a:r>
          </a:p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South 79, </a:t>
            </a:r>
          </a:p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 15</a:t>
            </a:r>
          </a:p>
          <a:p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East region has the highest number of returns, suggesting potential issues that need further investigation</a:t>
            </a:r>
          </a:p>
        </p:txBody>
      </p:sp>
    </p:spTree>
    <p:extLst>
      <p:ext uri="{BB962C8B-B14F-4D97-AF65-F5344CB8AC3E}">
        <p14:creationId xmlns:p14="http://schemas.microsoft.com/office/powerpoint/2010/main" val="2306764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D97C0-160F-50E4-D3CD-0AB8C3F7D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533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7551D9-0842-8E2D-354C-9E73DCDAC69C}"/>
              </a:ext>
            </a:extLst>
          </p:cNvPr>
          <p:cNvSpPr txBox="1"/>
          <p:nvPr/>
        </p:nvSpPr>
        <p:spPr>
          <a:xfrm>
            <a:off x="-305919" y="263303"/>
            <a:ext cx="69306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C07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Product Categories Affected by Returns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EF65A7-F9C3-E8EF-8137-2454D2A2BA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779485"/>
              </p:ext>
            </p:extLst>
          </p:nvPr>
        </p:nvGraphicFramePr>
        <p:xfrm>
          <a:off x="460035" y="1066787"/>
          <a:ext cx="5940863" cy="5086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798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F27E84-F673-1B64-385E-71EB5D750E08}"/>
              </a:ext>
            </a:extLst>
          </p:cNvPr>
          <p:cNvSpPr txBox="1"/>
          <p:nvPr/>
        </p:nvSpPr>
        <p:spPr>
          <a:xfrm>
            <a:off x="76200" y="172952"/>
            <a:ext cx="11344275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dirty="0">
                <a:ln w="0"/>
                <a:solidFill>
                  <a:srgbClr val="0C07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Power BI – Monthly Sales &amp; Profit Trends</a:t>
            </a:r>
            <a:endParaRPr lang="en-IN" sz="2800" dirty="0">
              <a:ln w="0"/>
              <a:solidFill>
                <a:srgbClr val="0C075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6" name="Picture 65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6F8F8662-ED2E-074E-E72C-4C0702FC5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0" y="753979"/>
            <a:ext cx="11761740" cy="4515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19A370B-65C9-7703-0771-ED2AB1DDD4C2}"/>
              </a:ext>
            </a:extLst>
          </p:cNvPr>
          <p:cNvSpPr txBox="1"/>
          <p:nvPr/>
        </p:nvSpPr>
        <p:spPr>
          <a:xfrm>
            <a:off x="76200" y="5972175"/>
            <a:ext cx="1186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 &amp; Profit shows significant fluctuations, with notable peaks towards the end of the year, suggesting seasonal buying patterns.</a:t>
            </a:r>
            <a:endParaRPr lang="en-IN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890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9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t="-64000" b="-6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048C4B-C06B-E1CE-0F91-3D235C1A8449}"/>
              </a:ext>
            </a:extLst>
          </p:cNvPr>
          <p:cNvSpPr txBox="1"/>
          <p:nvPr/>
        </p:nvSpPr>
        <p:spPr>
          <a:xfrm>
            <a:off x="644705" y="217274"/>
            <a:ext cx="8788582" cy="5847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dirty="0">
                <a:ln w="0"/>
                <a:solidFill>
                  <a:srgbClr val="0C07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Power BI – Key Sales Personnel </a:t>
            </a:r>
            <a:endParaRPr lang="en-IN" sz="3200" dirty="0">
              <a:ln w="0"/>
              <a:solidFill>
                <a:srgbClr val="0C075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0B325A6-0D9E-3450-CDEF-7848ED329030}"/>
              </a:ext>
            </a:extLst>
          </p:cNvPr>
          <p:cNvSpPr/>
          <p:nvPr/>
        </p:nvSpPr>
        <p:spPr>
          <a:xfrm>
            <a:off x="267627" y="875791"/>
            <a:ext cx="2593567" cy="57402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Name: Anna Andreadi</a:t>
            </a: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Region: West</a:t>
            </a: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Sales: $7,23,854.69 </a:t>
            </a: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Highest Growth Margin State:</a:t>
            </a: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Washington 24.09%</a:t>
            </a: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Utah 22.70%</a:t>
            </a:r>
            <a:endParaRPr lang="en-IN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FF15189-5199-65DC-3F0D-770986908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6" y="911457"/>
            <a:ext cx="2593567" cy="20167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241362D-ABBA-FC0F-954E-DD7F3F96D609}"/>
              </a:ext>
            </a:extLst>
          </p:cNvPr>
          <p:cNvSpPr/>
          <p:nvPr/>
        </p:nvSpPr>
        <p:spPr>
          <a:xfrm>
            <a:off x="3172983" y="911457"/>
            <a:ext cx="2611225" cy="563712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Name: </a:t>
            </a:r>
            <a:r>
              <a:rPr lang="en-IN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Cassandra Brandow</a:t>
            </a: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Region: South</a:t>
            </a: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Sales: $3,83,240.20</a:t>
            </a: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Highest Growth Margin State:</a:t>
            </a: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Arkansas 34.33%</a:t>
            </a: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Georgia 33.10%</a:t>
            </a:r>
            <a:endParaRPr lang="en-IN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02D4DF0-2A36-D81B-3D5C-86263CB0D96F}"/>
              </a:ext>
            </a:extLst>
          </p:cNvPr>
          <p:cNvSpPr/>
          <p:nvPr/>
        </p:nvSpPr>
        <p:spPr>
          <a:xfrm>
            <a:off x="6095997" y="875791"/>
            <a:ext cx="2611225" cy="5637125"/>
          </a:xfrm>
          <a:prstGeom prst="roundRect">
            <a:avLst/>
          </a:prstGeom>
          <a:solidFill>
            <a:srgbClr val="E9BD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Name: </a:t>
            </a:r>
            <a:r>
              <a:rPr lang="en-IN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Kelly Williams</a:t>
            </a: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Region: Central</a:t>
            </a: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Sales: $4,96,060.11</a:t>
            </a: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Highest Growth Margin State:</a:t>
            </a: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Minnesota 36.24%</a:t>
            </a: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Indiana 34.33%</a:t>
            </a:r>
            <a:endParaRPr lang="en-IN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CAE6657-2DDE-31F2-52EE-EA05686F8ECC}"/>
              </a:ext>
            </a:extLst>
          </p:cNvPr>
          <p:cNvSpPr/>
          <p:nvPr/>
        </p:nvSpPr>
        <p:spPr>
          <a:xfrm>
            <a:off x="9063032" y="911456"/>
            <a:ext cx="2611225" cy="56014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endParaRPr lang="en-IN" dirty="0"/>
          </a:p>
          <a:p>
            <a:endParaRPr lang="en-US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Name: </a:t>
            </a:r>
            <a:r>
              <a:rPr lang="en-IN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Chuck Magee</a:t>
            </a: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Region: East</a:t>
            </a: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Sales: $6,66143.34</a:t>
            </a:r>
          </a:p>
          <a:p>
            <a:endParaRPr lang="en-US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Highest Growth Margin State:</a:t>
            </a: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Delaware 36.35%</a:t>
            </a:r>
          </a:p>
          <a:p>
            <a:r>
              <a:rPr lang="en-US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Rhode Island 32.20%</a:t>
            </a:r>
            <a:endParaRPr lang="en-IN" sz="14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2D98E3-A721-6B8B-F6FC-1E471FB4A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982" y="911456"/>
            <a:ext cx="2567205" cy="20167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3AE2D0-7E51-693F-97AF-81B5116B2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0" t="7761" r="30075" b="45274"/>
          <a:stretch>
            <a:fillRect/>
          </a:stretch>
        </p:blipFill>
        <p:spPr>
          <a:xfrm>
            <a:off x="6071567" y="875791"/>
            <a:ext cx="2611226" cy="21676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AB9CF-5177-A98A-0C97-983E8111D6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" t="5054" b="22908"/>
          <a:stretch>
            <a:fillRect/>
          </a:stretch>
        </p:blipFill>
        <p:spPr>
          <a:xfrm>
            <a:off x="9183555" y="911456"/>
            <a:ext cx="2370178" cy="23367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92138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>
            <a:alphaModFix amt="7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3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06427BA-EDFD-A0A1-1AC4-F2D7D0431299}"/>
              </a:ext>
            </a:extLst>
          </p:cNvPr>
          <p:cNvGrpSpPr/>
          <p:nvPr/>
        </p:nvGrpSpPr>
        <p:grpSpPr>
          <a:xfrm rot="2703408">
            <a:off x="9388705" y="-40061"/>
            <a:ext cx="1803848" cy="2185660"/>
            <a:chOff x="3076577" y="1390649"/>
            <a:chExt cx="1819273" cy="211455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FF082AB-C114-7086-7DC8-1CADF353F899}"/>
                </a:ext>
              </a:extLst>
            </p:cNvPr>
            <p:cNvSpPr/>
            <p:nvPr/>
          </p:nvSpPr>
          <p:spPr>
            <a:xfrm>
              <a:off x="3986212" y="1390649"/>
              <a:ext cx="909638" cy="2114552"/>
            </a:xfrm>
            <a:custGeom>
              <a:avLst/>
              <a:gdLst>
                <a:gd name="csX0" fmla="*/ 1 w 909638"/>
                <a:gd name="csY0" fmla="*/ 0 h 2695577"/>
                <a:gd name="csX1" fmla="*/ 909638 w 909638"/>
                <a:gd name="csY1" fmla="*/ 2695577 h 2695577"/>
                <a:gd name="csX2" fmla="*/ 1 w 909638"/>
                <a:gd name="csY2" fmla="*/ 1785939 h 2695577"/>
                <a:gd name="csX3" fmla="*/ 0 w 909638"/>
                <a:gd name="csY3" fmla="*/ 1785940 h 2695577"/>
                <a:gd name="csX4" fmla="*/ 0 w 909638"/>
                <a:gd name="csY4" fmla="*/ 3 h 2695577"/>
                <a:gd name="csX5" fmla="*/ 1 w 909638"/>
                <a:gd name="csY5" fmla="*/ 0 h 269557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</a:cxnLst>
              <a:rect l="l" t="t" r="r" b="b"/>
              <a:pathLst>
                <a:path w="909638" h="2695577">
                  <a:moveTo>
                    <a:pt x="1" y="0"/>
                  </a:moveTo>
                  <a:lnTo>
                    <a:pt x="909638" y="2695577"/>
                  </a:lnTo>
                  <a:lnTo>
                    <a:pt x="1" y="1785939"/>
                  </a:lnTo>
                  <a:lnTo>
                    <a:pt x="0" y="1785940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73E6A3A-4B6A-8E90-1425-2EC1ED565DF3}"/>
                </a:ext>
              </a:extLst>
            </p:cNvPr>
            <p:cNvSpPr/>
            <p:nvPr/>
          </p:nvSpPr>
          <p:spPr>
            <a:xfrm>
              <a:off x="3076577" y="1390652"/>
              <a:ext cx="909635" cy="2114550"/>
            </a:xfrm>
            <a:custGeom>
              <a:avLst/>
              <a:gdLst>
                <a:gd name="csX0" fmla="*/ 909635 w 909635"/>
                <a:gd name="csY0" fmla="*/ 0 h 2695573"/>
                <a:gd name="csX1" fmla="*/ 909635 w 909635"/>
                <a:gd name="csY1" fmla="*/ 1785937 h 2695573"/>
                <a:gd name="csX2" fmla="*/ 0 w 909635"/>
                <a:gd name="csY2" fmla="*/ 2695573 h 2695573"/>
                <a:gd name="csX3" fmla="*/ 909635 w 909635"/>
                <a:gd name="csY3" fmla="*/ 0 h 269557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909635" h="2695573">
                  <a:moveTo>
                    <a:pt x="909635" y="0"/>
                  </a:moveTo>
                  <a:lnTo>
                    <a:pt x="909635" y="1785937"/>
                  </a:lnTo>
                  <a:lnTo>
                    <a:pt x="0" y="2695573"/>
                  </a:lnTo>
                  <a:lnTo>
                    <a:pt x="90963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C729B5-6A13-91EC-AA9F-E6FD9C38BF07}"/>
              </a:ext>
            </a:extLst>
          </p:cNvPr>
          <p:cNvGrpSpPr/>
          <p:nvPr/>
        </p:nvGrpSpPr>
        <p:grpSpPr>
          <a:xfrm rot="3804173">
            <a:off x="7560880" y="1016090"/>
            <a:ext cx="1679085" cy="1956629"/>
            <a:chOff x="3076576" y="1390650"/>
            <a:chExt cx="1819273" cy="211455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1A05F3E-0F99-B8FD-3C56-DCE8452CC576}"/>
                </a:ext>
              </a:extLst>
            </p:cNvPr>
            <p:cNvSpPr/>
            <p:nvPr/>
          </p:nvSpPr>
          <p:spPr>
            <a:xfrm>
              <a:off x="3986211" y="1390650"/>
              <a:ext cx="909638" cy="2114552"/>
            </a:xfrm>
            <a:custGeom>
              <a:avLst/>
              <a:gdLst>
                <a:gd name="csX0" fmla="*/ 1 w 909638"/>
                <a:gd name="csY0" fmla="*/ 0 h 2695577"/>
                <a:gd name="csX1" fmla="*/ 909638 w 909638"/>
                <a:gd name="csY1" fmla="*/ 2695577 h 2695577"/>
                <a:gd name="csX2" fmla="*/ 1 w 909638"/>
                <a:gd name="csY2" fmla="*/ 1785939 h 2695577"/>
                <a:gd name="csX3" fmla="*/ 0 w 909638"/>
                <a:gd name="csY3" fmla="*/ 1785940 h 2695577"/>
                <a:gd name="csX4" fmla="*/ 0 w 909638"/>
                <a:gd name="csY4" fmla="*/ 3 h 2695577"/>
                <a:gd name="csX5" fmla="*/ 1 w 909638"/>
                <a:gd name="csY5" fmla="*/ 0 h 269557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</a:cxnLst>
              <a:rect l="l" t="t" r="r" b="b"/>
              <a:pathLst>
                <a:path w="909638" h="2695577">
                  <a:moveTo>
                    <a:pt x="1" y="0"/>
                  </a:moveTo>
                  <a:lnTo>
                    <a:pt x="909638" y="2695577"/>
                  </a:lnTo>
                  <a:lnTo>
                    <a:pt x="1" y="1785939"/>
                  </a:lnTo>
                  <a:lnTo>
                    <a:pt x="0" y="1785940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847FCE0-DF58-A070-E048-2B5EC6238A27}"/>
                </a:ext>
              </a:extLst>
            </p:cNvPr>
            <p:cNvSpPr/>
            <p:nvPr/>
          </p:nvSpPr>
          <p:spPr>
            <a:xfrm>
              <a:off x="3076576" y="1390652"/>
              <a:ext cx="909635" cy="2114551"/>
            </a:xfrm>
            <a:custGeom>
              <a:avLst/>
              <a:gdLst>
                <a:gd name="csX0" fmla="*/ 909635 w 909635"/>
                <a:gd name="csY0" fmla="*/ 0 h 2695573"/>
                <a:gd name="csX1" fmla="*/ 909635 w 909635"/>
                <a:gd name="csY1" fmla="*/ 1785937 h 2695573"/>
                <a:gd name="csX2" fmla="*/ 0 w 909635"/>
                <a:gd name="csY2" fmla="*/ 2695573 h 2695573"/>
                <a:gd name="csX3" fmla="*/ 909635 w 909635"/>
                <a:gd name="csY3" fmla="*/ 0 h 269557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909635" h="2695573">
                  <a:moveTo>
                    <a:pt x="909635" y="0"/>
                  </a:moveTo>
                  <a:lnTo>
                    <a:pt x="909635" y="1785937"/>
                  </a:lnTo>
                  <a:lnTo>
                    <a:pt x="0" y="2695573"/>
                  </a:lnTo>
                  <a:lnTo>
                    <a:pt x="90963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7EFF3A-CDE7-82BF-3CF5-D20E418F34B7}"/>
              </a:ext>
            </a:extLst>
          </p:cNvPr>
          <p:cNvGrpSpPr/>
          <p:nvPr/>
        </p:nvGrpSpPr>
        <p:grpSpPr>
          <a:xfrm rot="6840374">
            <a:off x="2767116" y="1143424"/>
            <a:ext cx="1852873" cy="2221780"/>
            <a:chOff x="3076577" y="1390649"/>
            <a:chExt cx="1819273" cy="2114553"/>
          </a:xfrm>
          <a:solidFill>
            <a:srgbClr val="E9BDD4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26DA7A8-5B07-7C49-CB06-5FCFBD752003}"/>
                </a:ext>
              </a:extLst>
            </p:cNvPr>
            <p:cNvSpPr/>
            <p:nvPr/>
          </p:nvSpPr>
          <p:spPr>
            <a:xfrm>
              <a:off x="3986212" y="1390649"/>
              <a:ext cx="909638" cy="2114552"/>
            </a:xfrm>
            <a:custGeom>
              <a:avLst/>
              <a:gdLst>
                <a:gd name="csX0" fmla="*/ 1 w 909638"/>
                <a:gd name="csY0" fmla="*/ 0 h 2695577"/>
                <a:gd name="csX1" fmla="*/ 909638 w 909638"/>
                <a:gd name="csY1" fmla="*/ 2695577 h 2695577"/>
                <a:gd name="csX2" fmla="*/ 1 w 909638"/>
                <a:gd name="csY2" fmla="*/ 1785939 h 2695577"/>
                <a:gd name="csX3" fmla="*/ 0 w 909638"/>
                <a:gd name="csY3" fmla="*/ 1785940 h 2695577"/>
                <a:gd name="csX4" fmla="*/ 0 w 909638"/>
                <a:gd name="csY4" fmla="*/ 3 h 2695577"/>
                <a:gd name="csX5" fmla="*/ 1 w 909638"/>
                <a:gd name="csY5" fmla="*/ 0 h 269557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</a:cxnLst>
              <a:rect l="l" t="t" r="r" b="b"/>
              <a:pathLst>
                <a:path w="909638" h="2695577">
                  <a:moveTo>
                    <a:pt x="1" y="0"/>
                  </a:moveTo>
                  <a:lnTo>
                    <a:pt x="909638" y="2695577"/>
                  </a:lnTo>
                  <a:lnTo>
                    <a:pt x="1" y="1785939"/>
                  </a:lnTo>
                  <a:lnTo>
                    <a:pt x="0" y="1785940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3633970-7903-A706-5B7E-99F7EF0EB3E1}"/>
                </a:ext>
              </a:extLst>
            </p:cNvPr>
            <p:cNvSpPr/>
            <p:nvPr/>
          </p:nvSpPr>
          <p:spPr>
            <a:xfrm>
              <a:off x="3076577" y="1390652"/>
              <a:ext cx="909635" cy="2114550"/>
            </a:xfrm>
            <a:custGeom>
              <a:avLst/>
              <a:gdLst>
                <a:gd name="csX0" fmla="*/ 909635 w 909635"/>
                <a:gd name="csY0" fmla="*/ 0 h 2695573"/>
                <a:gd name="csX1" fmla="*/ 909635 w 909635"/>
                <a:gd name="csY1" fmla="*/ 1785937 h 2695573"/>
                <a:gd name="csX2" fmla="*/ 0 w 909635"/>
                <a:gd name="csY2" fmla="*/ 2695573 h 2695573"/>
                <a:gd name="csX3" fmla="*/ 909635 w 909635"/>
                <a:gd name="csY3" fmla="*/ 0 h 269557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909635" h="2695573">
                  <a:moveTo>
                    <a:pt x="909635" y="0"/>
                  </a:moveTo>
                  <a:lnTo>
                    <a:pt x="909635" y="1785937"/>
                  </a:lnTo>
                  <a:lnTo>
                    <a:pt x="0" y="2695573"/>
                  </a:lnTo>
                  <a:lnTo>
                    <a:pt x="90963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7053484-3227-49B4-E75B-EE613C9C9A49}"/>
              </a:ext>
            </a:extLst>
          </p:cNvPr>
          <p:cNvGrpSpPr/>
          <p:nvPr/>
        </p:nvGrpSpPr>
        <p:grpSpPr>
          <a:xfrm rot="7150429">
            <a:off x="746991" y="255187"/>
            <a:ext cx="1868856" cy="2254904"/>
            <a:chOff x="3076577" y="1390649"/>
            <a:chExt cx="1819273" cy="2114553"/>
          </a:xfrm>
          <a:solidFill>
            <a:srgbClr val="6CB0CE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C9ED917-6407-BCA2-0C5B-9DE10234D929}"/>
                </a:ext>
              </a:extLst>
            </p:cNvPr>
            <p:cNvSpPr/>
            <p:nvPr/>
          </p:nvSpPr>
          <p:spPr>
            <a:xfrm>
              <a:off x="3986212" y="1390649"/>
              <a:ext cx="909638" cy="2114552"/>
            </a:xfrm>
            <a:custGeom>
              <a:avLst/>
              <a:gdLst>
                <a:gd name="csX0" fmla="*/ 1 w 909638"/>
                <a:gd name="csY0" fmla="*/ 0 h 2695577"/>
                <a:gd name="csX1" fmla="*/ 909638 w 909638"/>
                <a:gd name="csY1" fmla="*/ 2695577 h 2695577"/>
                <a:gd name="csX2" fmla="*/ 1 w 909638"/>
                <a:gd name="csY2" fmla="*/ 1785939 h 2695577"/>
                <a:gd name="csX3" fmla="*/ 0 w 909638"/>
                <a:gd name="csY3" fmla="*/ 1785940 h 2695577"/>
                <a:gd name="csX4" fmla="*/ 0 w 909638"/>
                <a:gd name="csY4" fmla="*/ 3 h 2695577"/>
                <a:gd name="csX5" fmla="*/ 1 w 909638"/>
                <a:gd name="csY5" fmla="*/ 0 h 269557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</a:cxnLst>
              <a:rect l="l" t="t" r="r" b="b"/>
              <a:pathLst>
                <a:path w="909638" h="2695577">
                  <a:moveTo>
                    <a:pt x="1" y="0"/>
                  </a:moveTo>
                  <a:lnTo>
                    <a:pt x="909638" y="2695577"/>
                  </a:lnTo>
                  <a:lnTo>
                    <a:pt x="1" y="1785939"/>
                  </a:lnTo>
                  <a:lnTo>
                    <a:pt x="0" y="1785940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504B085-5430-4F33-3E6F-7F7102A42F66}"/>
                </a:ext>
              </a:extLst>
            </p:cNvPr>
            <p:cNvSpPr/>
            <p:nvPr/>
          </p:nvSpPr>
          <p:spPr>
            <a:xfrm>
              <a:off x="3076577" y="1390652"/>
              <a:ext cx="909635" cy="2114550"/>
            </a:xfrm>
            <a:custGeom>
              <a:avLst/>
              <a:gdLst>
                <a:gd name="csX0" fmla="*/ 909635 w 909635"/>
                <a:gd name="csY0" fmla="*/ 0 h 2695573"/>
                <a:gd name="csX1" fmla="*/ 909635 w 909635"/>
                <a:gd name="csY1" fmla="*/ 1785937 h 2695573"/>
                <a:gd name="csX2" fmla="*/ 0 w 909635"/>
                <a:gd name="csY2" fmla="*/ 2695573 h 2695573"/>
                <a:gd name="csX3" fmla="*/ 909635 w 909635"/>
                <a:gd name="csY3" fmla="*/ 0 h 269557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909635" h="2695573">
                  <a:moveTo>
                    <a:pt x="909635" y="0"/>
                  </a:moveTo>
                  <a:lnTo>
                    <a:pt x="909635" y="1785937"/>
                  </a:lnTo>
                  <a:lnTo>
                    <a:pt x="0" y="2695573"/>
                  </a:lnTo>
                  <a:lnTo>
                    <a:pt x="90963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2BB8F78-33D4-B08F-A538-47340D0B079D}"/>
              </a:ext>
            </a:extLst>
          </p:cNvPr>
          <p:cNvSpPr txBox="1"/>
          <p:nvPr/>
        </p:nvSpPr>
        <p:spPr>
          <a:xfrm>
            <a:off x="1964670" y="299637"/>
            <a:ext cx="757434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Strategic Recommendations</a:t>
            </a:r>
            <a:endParaRPr lang="en-IN" sz="32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01C60E-A248-7A2B-95B2-9664DFAEC31E}"/>
              </a:ext>
            </a:extLst>
          </p:cNvPr>
          <p:cNvGrpSpPr/>
          <p:nvPr/>
        </p:nvGrpSpPr>
        <p:grpSpPr>
          <a:xfrm rot="20602283">
            <a:off x="5062921" y="1516184"/>
            <a:ext cx="2262279" cy="1983682"/>
            <a:chOff x="5280055" y="1840954"/>
            <a:chExt cx="1742078" cy="1335414"/>
          </a:xfrm>
          <a:solidFill>
            <a:srgbClr val="A4EAC4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9B0330B-160E-B11D-6ADD-D5ADA2ADD8A9}"/>
                </a:ext>
              </a:extLst>
            </p:cNvPr>
            <p:cNvSpPr/>
            <p:nvPr/>
          </p:nvSpPr>
          <p:spPr>
            <a:xfrm rot="5188119">
              <a:off x="5837506" y="1991742"/>
              <a:ext cx="668343" cy="1700910"/>
            </a:xfrm>
            <a:custGeom>
              <a:avLst/>
              <a:gdLst>
                <a:gd name="csX0" fmla="*/ 1 w 909638"/>
                <a:gd name="csY0" fmla="*/ 0 h 2695577"/>
                <a:gd name="csX1" fmla="*/ 909638 w 909638"/>
                <a:gd name="csY1" fmla="*/ 2695577 h 2695577"/>
                <a:gd name="csX2" fmla="*/ 1 w 909638"/>
                <a:gd name="csY2" fmla="*/ 1785939 h 2695577"/>
                <a:gd name="csX3" fmla="*/ 0 w 909638"/>
                <a:gd name="csY3" fmla="*/ 1785940 h 2695577"/>
                <a:gd name="csX4" fmla="*/ 0 w 909638"/>
                <a:gd name="csY4" fmla="*/ 3 h 2695577"/>
                <a:gd name="csX5" fmla="*/ 1 w 909638"/>
                <a:gd name="csY5" fmla="*/ 0 h 269557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</a:cxnLst>
              <a:rect l="l" t="t" r="r" b="b"/>
              <a:pathLst>
                <a:path w="909638" h="2695577">
                  <a:moveTo>
                    <a:pt x="1" y="0"/>
                  </a:moveTo>
                  <a:lnTo>
                    <a:pt x="909638" y="2695577"/>
                  </a:lnTo>
                  <a:lnTo>
                    <a:pt x="1" y="1785939"/>
                  </a:lnTo>
                  <a:lnTo>
                    <a:pt x="0" y="1785940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B107C42-DA24-694A-E2E6-3476CEB76714}"/>
                </a:ext>
              </a:extLst>
            </p:cNvPr>
            <p:cNvSpPr/>
            <p:nvPr/>
          </p:nvSpPr>
          <p:spPr>
            <a:xfrm rot="5188119">
              <a:off x="5796339" y="1324670"/>
              <a:ext cx="668341" cy="1700909"/>
            </a:xfrm>
            <a:custGeom>
              <a:avLst/>
              <a:gdLst>
                <a:gd name="csX0" fmla="*/ 909635 w 909635"/>
                <a:gd name="csY0" fmla="*/ 0 h 2695573"/>
                <a:gd name="csX1" fmla="*/ 909635 w 909635"/>
                <a:gd name="csY1" fmla="*/ 1785937 h 2695573"/>
                <a:gd name="csX2" fmla="*/ 0 w 909635"/>
                <a:gd name="csY2" fmla="*/ 2695573 h 2695573"/>
                <a:gd name="csX3" fmla="*/ 909635 w 909635"/>
                <a:gd name="csY3" fmla="*/ 0 h 269557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909635" h="2695573">
                  <a:moveTo>
                    <a:pt x="909635" y="0"/>
                  </a:moveTo>
                  <a:lnTo>
                    <a:pt x="909635" y="1785937"/>
                  </a:lnTo>
                  <a:lnTo>
                    <a:pt x="0" y="2695573"/>
                  </a:lnTo>
                  <a:lnTo>
                    <a:pt x="90963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BAE3D60-59EA-25E0-CEC0-DEBFC7BE5E8F}"/>
              </a:ext>
            </a:extLst>
          </p:cNvPr>
          <p:cNvSpPr txBox="1"/>
          <p:nvPr/>
        </p:nvSpPr>
        <p:spPr>
          <a:xfrm>
            <a:off x="217993" y="2803012"/>
            <a:ext cx="2463177" cy="98488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 Focus</a:t>
            </a:r>
          </a:p>
          <a:p>
            <a:pPr algn="ctr"/>
            <a:r>
              <a:rPr lang="en-IN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Prioritise high-margin categories &amp; regions for sustained growth</a:t>
            </a:r>
          </a:p>
        </p:txBody>
      </p:sp>
      <p:pic>
        <p:nvPicPr>
          <p:cNvPr id="49" name="Graphic 48" descr="Money">
            <a:extLst>
              <a:ext uri="{FF2B5EF4-FFF2-40B4-BE49-F238E27FC236}">
                <a16:creationId xmlns:a16="http://schemas.microsoft.com/office/drawing/2014/main" id="{BA018AB3-1903-9C1D-1751-B30920311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1365" y="2271390"/>
            <a:ext cx="457200" cy="59886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B61D865-2F1F-C7BA-D55F-65E0EAC18522}"/>
              </a:ext>
            </a:extLst>
          </p:cNvPr>
          <p:cNvSpPr txBox="1"/>
          <p:nvPr/>
        </p:nvSpPr>
        <p:spPr>
          <a:xfrm>
            <a:off x="2059468" y="4308761"/>
            <a:ext cx="2463177" cy="98488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Refine Discounts</a:t>
            </a:r>
          </a:p>
          <a:p>
            <a:pPr algn="ctr"/>
            <a:r>
              <a:rPr lang="en-IN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Strategically adjust discount policies to balances sales volume with profitability</a:t>
            </a:r>
          </a:p>
        </p:txBody>
      </p:sp>
      <p:grpSp>
        <p:nvGrpSpPr>
          <p:cNvPr id="66" name="Graphic 53">
            <a:extLst>
              <a:ext uri="{FF2B5EF4-FFF2-40B4-BE49-F238E27FC236}">
                <a16:creationId xmlns:a16="http://schemas.microsoft.com/office/drawing/2014/main" id="{672C4933-201F-2B24-3DA0-7997330241FA}"/>
              </a:ext>
            </a:extLst>
          </p:cNvPr>
          <p:cNvGrpSpPr/>
          <p:nvPr/>
        </p:nvGrpSpPr>
        <p:grpSpPr>
          <a:xfrm>
            <a:off x="10775663" y="2346186"/>
            <a:ext cx="447379" cy="354994"/>
            <a:chOff x="10535953" y="2534468"/>
            <a:chExt cx="496898" cy="384046"/>
          </a:xfrm>
          <a:noFill/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096F9E3-C23F-C542-7C10-32F43A12BBF4}"/>
                </a:ext>
              </a:extLst>
            </p:cNvPr>
            <p:cNvSpPr/>
            <p:nvPr/>
          </p:nvSpPr>
          <p:spPr>
            <a:xfrm>
              <a:off x="10754958" y="2745990"/>
              <a:ext cx="59942" cy="55532"/>
            </a:xfrm>
            <a:custGeom>
              <a:avLst/>
              <a:gdLst>
                <a:gd name="csX0" fmla="*/ 41502 w 59942"/>
                <a:gd name="csY0" fmla="*/ 1852 h 55532"/>
                <a:gd name="csX1" fmla="*/ 24769 w 59942"/>
                <a:gd name="csY1" fmla="*/ 55 h 55532"/>
                <a:gd name="csX2" fmla="*/ 8934 w 59942"/>
                <a:gd name="csY2" fmla="*/ 6909 h 55532"/>
                <a:gd name="csX3" fmla="*/ 38 w 59942"/>
                <a:gd name="csY3" fmla="*/ 22825 h 55532"/>
                <a:gd name="csX4" fmla="*/ 2513 w 59942"/>
                <a:gd name="csY4" fmla="*/ 38582 h 55532"/>
                <a:gd name="csX5" fmla="*/ 13326 w 59942"/>
                <a:gd name="csY5" fmla="*/ 50556 h 55532"/>
                <a:gd name="csX6" fmla="*/ 28724 w 59942"/>
                <a:gd name="csY6" fmla="*/ 55532 h 55532"/>
                <a:gd name="csX7" fmla="*/ 43220 w 59942"/>
                <a:gd name="csY7" fmla="*/ 52475 h 55532"/>
                <a:gd name="csX8" fmla="*/ 55078 w 59942"/>
                <a:gd name="csY8" fmla="*/ 42486 h 55532"/>
                <a:gd name="csX9" fmla="*/ 59867 w 59942"/>
                <a:gd name="csY9" fmla="*/ 30368 h 55532"/>
                <a:gd name="csX10" fmla="*/ 58750 w 59942"/>
                <a:gd name="csY10" fmla="*/ 18702 h 55532"/>
                <a:gd name="csX11" fmla="*/ 52639 w 59942"/>
                <a:gd name="csY11" fmla="*/ 5470 h 555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</a:cxnLst>
              <a:rect l="l" t="t" r="r" b="b"/>
              <a:pathLst>
                <a:path w="59942" h="55532">
                  <a:moveTo>
                    <a:pt x="41502" y="1852"/>
                  </a:moveTo>
                  <a:cubicBezTo>
                    <a:pt x="35745" y="336"/>
                    <a:pt x="30925" y="-182"/>
                    <a:pt x="24769" y="55"/>
                  </a:cubicBezTo>
                  <a:cubicBezTo>
                    <a:pt x="18860" y="1456"/>
                    <a:pt x="13813" y="3637"/>
                    <a:pt x="8934" y="6909"/>
                  </a:cubicBezTo>
                  <a:cubicBezTo>
                    <a:pt x="5159" y="10888"/>
                    <a:pt x="1990" y="16138"/>
                    <a:pt x="38" y="22825"/>
                  </a:cubicBezTo>
                  <a:cubicBezTo>
                    <a:pt x="-198" y="28720"/>
                    <a:pt x="668" y="33709"/>
                    <a:pt x="2513" y="38582"/>
                  </a:cubicBezTo>
                  <a:cubicBezTo>
                    <a:pt x="5460" y="43366"/>
                    <a:pt x="8667" y="46937"/>
                    <a:pt x="13326" y="50556"/>
                  </a:cubicBezTo>
                  <a:cubicBezTo>
                    <a:pt x="19601" y="53737"/>
                    <a:pt x="23485" y="54856"/>
                    <a:pt x="28724" y="55532"/>
                  </a:cubicBezTo>
                  <a:cubicBezTo>
                    <a:pt x="33260" y="55420"/>
                    <a:pt x="38187" y="54377"/>
                    <a:pt x="43220" y="52475"/>
                  </a:cubicBezTo>
                  <a:cubicBezTo>
                    <a:pt x="47356" y="50156"/>
                    <a:pt x="52226" y="45978"/>
                    <a:pt x="55078" y="42486"/>
                  </a:cubicBezTo>
                  <a:cubicBezTo>
                    <a:pt x="57018" y="39066"/>
                    <a:pt x="58793" y="34812"/>
                    <a:pt x="59867" y="30368"/>
                  </a:cubicBezTo>
                  <a:cubicBezTo>
                    <a:pt x="60124" y="25713"/>
                    <a:pt x="59713" y="22313"/>
                    <a:pt x="58750" y="18702"/>
                  </a:cubicBezTo>
                  <a:lnTo>
                    <a:pt x="52639" y="5470"/>
                  </a:lnTo>
                </a:path>
              </a:pathLst>
            </a:custGeom>
            <a:noFill/>
            <a:ln w="21678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72D7323-B941-7537-FA05-34AA14398296}"/>
                </a:ext>
              </a:extLst>
            </p:cNvPr>
            <p:cNvSpPr/>
            <p:nvPr/>
          </p:nvSpPr>
          <p:spPr>
            <a:xfrm>
              <a:off x="10821875" y="2537109"/>
              <a:ext cx="210976" cy="229931"/>
            </a:xfrm>
            <a:custGeom>
              <a:avLst/>
              <a:gdLst>
                <a:gd name="csX0" fmla="*/ 0 w 210976"/>
                <a:gd name="csY0" fmla="*/ 0 h 229931"/>
                <a:gd name="csX1" fmla="*/ 54306 w 210976"/>
                <a:gd name="csY1" fmla="*/ 13520 h 229931"/>
                <a:gd name="csX2" fmla="*/ 106829 w 210976"/>
                <a:gd name="csY2" fmla="*/ 39823 h 229931"/>
                <a:gd name="csX3" fmla="*/ 133067 w 210976"/>
                <a:gd name="csY3" fmla="*/ 59307 h 229931"/>
                <a:gd name="csX4" fmla="*/ 162129 w 210976"/>
                <a:gd name="csY4" fmla="*/ 88943 h 229931"/>
                <a:gd name="csX5" fmla="*/ 185239 w 210976"/>
                <a:gd name="csY5" fmla="*/ 123483 h 229931"/>
                <a:gd name="csX6" fmla="*/ 199184 w 210976"/>
                <a:gd name="csY6" fmla="*/ 154343 h 229931"/>
                <a:gd name="csX7" fmla="*/ 209948 w 210976"/>
                <a:gd name="csY7" fmla="*/ 201961 h 229931"/>
                <a:gd name="csX8" fmla="*/ 210976 w 210976"/>
                <a:gd name="csY8" fmla="*/ 229931 h 22993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210976" h="229931">
                  <a:moveTo>
                    <a:pt x="0" y="0"/>
                  </a:moveTo>
                  <a:cubicBezTo>
                    <a:pt x="23128" y="4232"/>
                    <a:pt x="42809" y="9548"/>
                    <a:pt x="54306" y="13520"/>
                  </a:cubicBezTo>
                  <a:cubicBezTo>
                    <a:pt x="67551" y="18731"/>
                    <a:pt x="84904" y="26972"/>
                    <a:pt x="106829" y="39823"/>
                  </a:cubicBezTo>
                  <a:cubicBezTo>
                    <a:pt x="115848" y="45891"/>
                    <a:pt x="124153" y="52041"/>
                    <a:pt x="133067" y="59307"/>
                  </a:cubicBezTo>
                  <a:cubicBezTo>
                    <a:pt x="141654" y="67033"/>
                    <a:pt x="156468" y="82461"/>
                    <a:pt x="162129" y="88943"/>
                  </a:cubicBezTo>
                  <a:cubicBezTo>
                    <a:pt x="169358" y="98270"/>
                    <a:pt x="180101" y="114409"/>
                    <a:pt x="185239" y="123483"/>
                  </a:cubicBezTo>
                  <a:cubicBezTo>
                    <a:pt x="190505" y="133947"/>
                    <a:pt x="195263" y="144453"/>
                    <a:pt x="199184" y="154343"/>
                  </a:cubicBezTo>
                  <a:cubicBezTo>
                    <a:pt x="202313" y="163593"/>
                    <a:pt x="204699" y="172528"/>
                    <a:pt x="209948" y="201961"/>
                  </a:cubicBezTo>
                  <a:cubicBezTo>
                    <a:pt x="210550" y="208150"/>
                    <a:pt x="210893" y="217474"/>
                    <a:pt x="210976" y="229931"/>
                  </a:cubicBezTo>
                </a:path>
              </a:pathLst>
            </a:custGeom>
            <a:noFill/>
            <a:ln w="21678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071E3A8-E6FA-50F8-48B1-AA7DF007517F}"/>
                </a:ext>
              </a:extLst>
            </p:cNvPr>
            <p:cNvSpPr/>
            <p:nvPr/>
          </p:nvSpPr>
          <p:spPr>
            <a:xfrm>
              <a:off x="10535953" y="2534468"/>
              <a:ext cx="285850" cy="229222"/>
            </a:xfrm>
            <a:custGeom>
              <a:avLst/>
              <a:gdLst>
                <a:gd name="csX0" fmla="*/ 0 w 285850"/>
                <a:gd name="csY0" fmla="*/ 229223 h 229222"/>
                <a:gd name="csX1" fmla="*/ 246989 w 285850"/>
                <a:gd name="csY1" fmla="*/ 2 h 229222"/>
                <a:gd name="csX2" fmla="*/ 285851 w 285850"/>
                <a:gd name="csY2" fmla="*/ 3045 h 22922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85850" h="229222">
                  <a:moveTo>
                    <a:pt x="0" y="229223"/>
                  </a:moveTo>
                  <a:cubicBezTo>
                    <a:pt x="560" y="102104"/>
                    <a:pt x="111141" y="-522"/>
                    <a:pt x="246989" y="2"/>
                  </a:cubicBezTo>
                  <a:cubicBezTo>
                    <a:pt x="260009" y="52"/>
                    <a:pt x="273003" y="1070"/>
                    <a:pt x="285851" y="3045"/>
                  </a:cubicBezTo>
                </a:path>
              </a:pathLst>
            </a:custGeom>
            <a:noFill/>
            <a:ln w="21678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765710-8275-306F-B949-C68680F3CC56}"/>
                </a:ext>
              </a:extLst>
            </p:cNvPr>
            <p:cNvSpPr/>
            <p:nvPr/>
          </p:nvSpPr>
          <p:spPr>
            <a:xfrm>
              <a:off x="10807251" y="2649327"/>
              <a:ext cx="107562" cy="101402"/>
            </a:xfrm>
            <a:custGeom>
              <a:avLst/>
              <a:gdLst>
                <a:gd name="csX0" fmla="*/ 0 w 107562"/>
                <a:gd name="csY0" fmla="*/ 101402 h 101402"/>
                <a:gd name="csX1" fmla="*/ 107562 w 107562"/>
                <a:gd name="csY1" fmla="*/ 0 h 10140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07562" h="101402">
                  <a:moveTo>
                    <a:pt x="0" y="101402"/>
                  </a:moveTo>
                  <a:lnTo>
                    <a:pt x="107562" y="0"/>
                  </a:lnTo>
                </a:path>
              </a:pathLst>
            </a:custGeom>
            <a:noFill/>
            <a:ln w="21678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49714BD-BA94-6796-8376-E4ED2CAE6A7C}"/>
                </a:ext>
              </a:extLst>
            </p:cNvPr>
            <p:cNvSpPr/>
            <p:nvPr/>
          </p:nvSpPr>
          <p:spPr>
            <a:xfrm>
              <a:off x="10796461" y="2747842"/>
              <a:ext cx="10284" cy="3341"/>
            </a:xfrm>
            <a:custGeom>
              <a:avLst/>
              <a:gdLst>
                <a:gd name="csX0" fmla="*/ 0 w 10284"/>
                <a:gd name="csY0" fmla="*/ 0 h 3341"/>
                <a:gd name="csX1" fmla="*/ 10284 w 10284"/>
                <a:gd name="csY1" fmla="*/ 3341 h 334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0284" h="3341">
                  <a:moveTo>
                    <a:pt x="0" y="0"/>
                  </a:moveTo>
                  <a:lnTo>
                    <a:pt x="10284" y="3341"/>
                  </a:lnTo>
                </a:path>
              </a:pathLst>
            </a:custGeom>
            <a:noFill/>
            <a:ln w="21678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AF8404A-C892-C4E4-011F-350694FBB17B}"/>
                </a:ext>
              </a:extLst>
            </p:cNvPr>
            <p:cNvSpPr/>
            <p:nvPr/>
          </p:nvSpPr>
          <p:spPr>
            <a:xfrm>
              <a:off x="10611995" y="2874880"/>
              <a:ext cx="344731" cy="219"/>
            </a:xfrm>
            <a:custGeom>
              <a:avLst/>
              <a:gdLst>
                <a:gd name="csX0" fmla="*/ 344732 w 344731"/>
                <a:gd name="csY0" fmla="*/ 0 h 219"/>
                <a:gd name="csX1" fmla="*/ 0 w 344731"/>
                <a:gd name="csY1" fmla="*/ 219 h 21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344731" h="219">
                  <a:moveTo>
                    <a:pt x="344732" y="0"/>
                  </a:moveTo>
                  <a:lnTo>
                    <a:pt x="0" y="219"/>
                  </a:lnTo>
                </a:path>
              </a:pathLst>
            </a:custGeom>
            <a:noFill/>
            <a:ln w="21678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F7F9685-1718-9F90-10F0-6770E0699203}"/>
                </a:ext>
              </a:extLst>
            </p:cNvPr>
            <p:cNvSpPr/>
            <p:nvPr/>
          </p:nvSpPr>
          <p:spPr>
            <a:xfrm>
              <a:off x="10956727" y="2874880"/>
              <a:ext cx="315" cy="43618"/>
            </a:xfrm>
            <a:custGeom>
              <a:avLst/>
              <a:gdLst>
                <a:gd name="csX0" fmla="*/ 315 w 315"/>
                <a:gd name="csY0" fmla="*/ 43619 h 43618"/>
                <a:gd name="csX1" fmla="*/ 0 w 315"/>
                <a:gd name="csY1" fmla="*/ 0 h 4361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315" h="43618">
                  <a:moveTo>
                    <a:pt x="315" y="43619"/>
                  </a:moveTo>
                  <a:lnTo>
                    <a:pt x="0" y="0"/>
                  </a:lnTo>
                </a:path>
              </a:pathLst>
            </a:custGeom>
            <a:noFill/>
            <a:ln w="21678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08296A9-2246-BAB2-BDA2-FBA285E05EB8}"/>
                </a:ext>
              </a:extLst>
            </p:cNvPr>
            <p:cNvSpPr/>
            <p:nvPr/>
          </p:nvSpPr>
          <p:spPr>
            <a:xfrm>
              <a:off x="10611696" y="2918499"/>
              <a:ext cx="345345" cy="15"/>
            </a:xfrm>
            <a:custGeom>
              <a:avLst/>
              <a:gdLst>
                <a:gd name="csX0" fmla="*/ 345346 w 345345"/>
                <a:gd name="csY0" fmla="*/ 0 h 15"/>
                <a:gd name="csX1" fmla="*/ 0 w 345345"/>
                <a:gd name="csY1" fmla="*/ 16 h 1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345345" h="15">
                  <a:moveTo>
                    <a:pt x="345346" y="0"/>
                  </a:moveTo>
                  <a:lnTo>
                    <a:pt x="0" y="16"/>
                  </a:lnTo>
                </a:path>
              </a:pathLst>
            </a:custGeom>
            <a:noFill/>
            <a:ln w="21678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FCAC563-F3BF-E5F1-A716-35F793F0592C}"/>
                </a:ext>
              </a:extLst>
            </p:cNvPr>
            <p:cNvSpPr/>
            <p:nvPr/>
          </p:nvSpPr>
          <p:spPr>
            <a:xfrm>
              <a:off x="10611696" y="2875099"/>
              <a:ext cx="298" cy="43415"/>
            </a:xfrm>
            <a:custGeom>
              <a:avLst/>
              <a:gdLst>
                <a:gd name="csX0" fmla="*/ 299 w 298"/>
                <a:gd name="csY0" fmla="*/ 0 h 43415"/>
                <a:gd name="csX1" fmla="*/ 0 w 298"/>
                <a:gd name="csY1" fmla="*/ 43416 h 4341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298" h="43415">
                  <a:moveTo>
                    <a:pt x="299" y="0"/>
                  </a:moveTo>
                  <a:lnTo>
                    <a:pt x="0" y="43416"/>
                  </a:lnTo>
                </a:path>
              </a:pathLst>
            </a:custGeom>
            <a:noFill/>
            <a:ln w="21678" cap="rnd">
              <a:solidFill>
                <a:srgbClr val="000000"/>
              </a:solidFill>
              <a:prstDash val="solid"/>
              <a:round/>
            </a:ln>
          </p:spPr>
        </p:sp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FC7F8A4C-904B-FBAA-0414-03659C54D1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9199" y="3565827"/>
            <a:ext cx="547995" cy="46932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F4BD437-F02E-4D2D-FDE8-B55B38834C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4663" y="4578044"/>
            <a:ext cx="630984" cy="63098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341D334B-5C38-3408-12A3-BF7C668D2B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813018">
            <a:off x="2947419" y="3796378"/>
            <a:ext cx="486204" cy="48620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2647EA0-AAD7-41DA-F61C-551DA0AFADDC}"/>
              </a:ext>
            </a:extLst>
          </p:cNvPr>
          <p:cNvSpPr txBox="1"/>
          <p:nvPr/>
        </p:nvSpPr>
        <p:spPr>
          <a:xfrm>
            <a:off x="4818842" y="5232585"/>
            <a:ext cx="2535044" cy="98488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Leverage Insights</a:t>
            </a:r>
          </a:p>
          <a:p>
            <a:pPr algn="ctr"/>
            <a:r>
              <a:rPr lang="en-IN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Utilise customer &amp; salesperson data to target campaigns effectively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436D6B-7BB3-505E-1498-358DCFE2A71F}"/>
              </a:ext>
            </a:extLst>
          </p:cNvPr>
          <p:cNvSpPr txBox="1"/>
          <p:nvPr/>
        </p:nvSpPr>
        <p:spPr>
          <a:xfrm>
            <a:off x="7569279" y="4093317"/>
            <a:ext cx="2119987" cy="12003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Shipping</a:t>
            </a:r>
          </a:p>
          <a:p>
            <a:pPr algn="ctr"/>
            <a:r>
              <a:rPr lang="en-IN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 in faster shipping to boost customer satisfaction &amp; drive sales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405A879-BFD9-007A-A3A5-E6EED4B8DBF2}"/>
              </a:ext>
            </a:extLst>
          </p:cNvPr>
          <p:cNvSpPr txBox="1"/>
          <p:nvPr/>
        </p:nvSpPr>
        <p:spPr>
          <a:xfrm>
            <a:off x="9941286" y="2794206"/>
            <a:ext cx="2125448" cy="1415772"/>
          </a:xfrm>
          <a:prstGeom prst="rect">
            <a:avLst/>
          </a:prstGeom>
          <a:ln>
            <a:solidFill>
              <a:srgbClr val="FF0000"/>
            </a:solidFill>
          </a:ln>
          <a:effectLst>
            <a:softEdge rad="0"/>
          </a:effec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</a:t>
            </a:r>
          </a:p>
          <a:p>
            <a:pPr algn="ctr"/>
            <a:r>
              <a:rPr lang="en-IN" sz="14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the dashboards for continuous monitoring &amp; adaptive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2571595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5E3B6667-DA79-2D72-3E54-020E69212D1D}"/>
              </a:ext>
            </a:extLst>
          </p:cNvPr>
          <p:cNvSpPr/>
          <p:nvPr/>
        </p:nvSpPr>
        <p:spPr>
          <a:xfrm>
            <a:off x="1709090" y="4914008"/>
            <a:ext cx="9441206" cy="1128361"/>
          </a:xfrm>
          <a:prstGeom prst="rect">
            <a:avLst/>
          </a:prstGeom>
          <a:solidFill>
            <a:schemeClr val="tx1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Right Triangle 108">
            <a:extLst>
              <a:ext uri="{FF2B5EF4-FFF2-40B4-BE49-F238E27FC236}">
                <a16:creationId xmlns:a16="http://schemas.microsoft.com/office/drawing/2014/main" id="{BE5C36D0-24DB-300F-21E3-1502C17C9C52}"/>
              </a:ext>
            </a:extLst>
          </p:cNvPr>
          <p:cNvSpPr/>
          <p:nvPr/>
        </p:nvSpPr>
        <p:spPr>
          <a:xfrm rot="20928742" flipH="1">
            <a:off x="1600980" y="2536993"/>
            <a:ext cx="1457812" cy="456328"/>
          </a:xfrm>
          <a:prstGeom prst="rtTriangle">
            <a:avLst/>
          </a:prstGeom>
          <a:solidFill>
            <a:srgbClr val="FEBA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CF512FB-FDB8-D9CA-0CFF-436195B99D13}"/>
              </a:ext>
            </a:extLst>
          </p:cNvPr>
          <p:cNvSpPr/>
          <p:nvPr/>
        </p:nvSpPr>
        <p:spPr>
          <a:xfrm>
            <a:off x="1675610" y="1313254"/>
            <a:ext cx="9415608" cy="1128361"/>
          </a:xfrm>
          <a:prstGeom prst="rect">
            <a:avLst/>
          </a:prstGeom>
          <a:solidFill>
            <a:schemeClr val="tx1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AA4E8F3-E882-65B8-D174-84EFF43EE286}"/>
              </a:ext>
            </a:extLst>
          </p:cNvPr>
          <p:cNvSpPr/>
          <p:nvPr/>
        </p:nvSpPr>
        <p:spPr>
          <a:xfrm>
            <a:off x="1675609" y="1309732"/>
            <a:ext cx="1804738" cy="1128361"/>
          </a:xfrm>
          <a:custGeom>
            <a:avLst/>
            <a:gdLst>
              <a:gd name="csX0" fmla="*/ 1515979 w 3031958"/>
              <a:gd name="csY0" fmla="*/ 0 h 830180"/>
              <a:gd name="csX1" fmla="*/ 3031958 w 3031958"/>
              <a:gd name="csY1" fmla="*/ 830179 h 830180"/>
              <a:gd name="csX2" fmla="*/ 1515979 w 3031958"/>
              <a:gd name="csY2" fmla="*/ 830179 h 830180"/>
              <a:gd name="csX3" fmla="*/ 1515979 w 3031958"/>
              <a:gd name="csY3" fmla="*/ 830180 h 830180"/>
              <a:gd name="csX4" fmla="*/ 0 w 3031958"/>
              <a:gd name="csY4" fmla="*/ 830180 h 830180"/>
              <a:gd name="csX5" fmla="*/ 0 w 3031958"/>
              <a:gd name="csY5" fmla="*/ 1 h 830180"/>
              <a:gd name="csX6" fmla="*/ 1515979 w 3031958"/>
              <a:gd name="csY6" fmla="*/ 1 h 8301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3031958" h="830180">
                <a:moveTo>
                  <a:pt x="1515979" y="0"/>
                </a:moveTo>
                <a:lnTo>
                  <a:pt x="3031958" y="830179"/>
                </a:lnTo>
                <a:lnTo>
                  <a:pt x="1515979" y="830179"/>
                </a:lnTo>
                <a:lnTo>
                  <a:pt x="1515979" y="830180"/>
                </a:lnTo>
                <a:lnTo>
                  <a:pt x="0" y="830180"/>
                </a:lnTo>
                <a:lnTo>
                  <a:pt x="0" y="1"/>
                </a:lnTo>
                <a:lnTo>
                  <a:pt x="1515979" y="1"/>
                </a:lnTo>
                <a:close/>
              </a:path>
            </a:pathLst>
          </a:cu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7" name="Right Triangle 106">
            <a:extLst>
              <a:ext uri="{FF2B5EF4-FFF2-40B4-BE49-F238E27FC236}">
                <a16:creationId xmlns:a16="http://schemas.microsoft.com/office/drawing/2014/main" id="{2C69BC3E-889D-63D2-2B04-1ED68513335C}"/>
              </a:ext>
            </a:extLst>
          </p:cNvPr>
          <p:cNvSpPr/>
          <p:nvPr/>
        </p:nvSpPr>
        <p:spPr>
          <a:xfrm flipH="1" flipV="1">
            <a:off x="1675609" y="2445137"/>
            <a:ext cx="1419728" cy="397043"/>
          </a:xfrm>
          <a:prstGeom prst="rtTriangle">
            <a:avLst/>
          </a:prstGeom>
          <a:solidFill>
            <a:srgbClr val="3A19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0" name="Graphic 109" descr="Statistics">
            <a:extLst>
              <a:ext uri="{FF2B5EF4-FFF2-40B4-BE49-F238E27FC236}">
                <a16:creationId xmlns:a16="http://schemas.microsoft.com/office/drawing/2014/main" id="{DF41B9E2-A133-870F-805E-2C118FB5D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9538" y="1589496"/>
            <a:ext cx="707964" cy="727118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8D04C65-B0C9-5DFF-D2A7-F4AFD160BBB3}"/>
              </a:ext>
            </a:extLst>
          </p:cNvPr>
          <p:cNvSpPr txBox="1"/>
          <p:nvPr/>
        </p:nvSpPr>
        <p:spPr>
          <a:xfrm>
            <a:off x="3480347" y="1412247"/>
            <a:ext cx="62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Scope: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9,994 transactions spanning 4 years | 2014 – 2017</a:t>
            </a:r>
            <a:endParaRPr lang="en-IN" dirty="0"/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EFAC6768-A5FE-89DD-897D-29316F9B58E6}"/>
              </a:ext>
            </a:extLst>
          </p:cNvPr>
          <p:cNvSpPr/>
          <p:nvPr/>
        </p:nvSpPr>
        <p:spPr>
          <a:xfrm rot="21283672" flipH="1">
            <a:off x="1655322" y="4324810"/>
            <a:ext cx="1441964" cy="484431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B0EF7FB-CDEF-C64E-80FD-FD90F6950274}"/>
              </a:ext>
            </a:extLst>
          </p:cNvPr>
          <p:cNvSpPr/>
          <p:nvPr/>
        </p:nvSpPr>
        <p:spPr>
          <a:xfrm>
            <a:off x="1709090" y="3162665"/>
            <a:ext cx="9441206" cy="1128361"/>
          </a:xfrm>
          <a:prstGeom prst="rect">
            <a:avLst/>
          </a:prstGeom>
          <a:solidFill>
            <a:schemeClr val="tx1"/>
          </a:solidFill>
          <a:ln>
            <a:solidFill>
              <a:srgbClr val="27C7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A155E419-D1A7-20AF-0A0A-90215C304036}"/>
              </a:ext>
            </a:extLst>
          </p:cNvPr>
          <p:cNvSpPr/>
          <p:nvPr/>
        </p:nvSpPr>
        <p:spPr>
          <a:xfrm>
            <a:off x="1709090" y="4906762"/>
            <a:ext cx="1804738" cy="1128361"/>
          </a:xfrm>
          <a:custGeom>
            <a:avLst/>
            <a:gdLst>
              <a:gd name="csX0" fmla="*/ 1515979 w 3031958"/>
              <a:gd name="csY0" fmla="*/ 0 h 830180"/>
              <a:gd name="csX1" fmla="*/ 3031958 w 3031958"/>
              <a:gd name="csY1" fmla="*/ 830179 h 830180"/>
              <a:gd name="csX2" fmla="*/ 1515979 w 3031958"/>
              <a:gd name="csY2" fmla="*/ 830179 h 830180"/>
              <a:gd name="csX3" fmla="*/ 1515979 w 3031958"/>
              <a:gd name="csY3" fmla="*/ 830180 h 830180"/>
              <a:gd name="csX4" fmla="*/ 0 w 3031958"/>
              <a:gd name="csY4" fmla="*/ 830180 h 830180"/>
              <a:gd name="csX5" fmla="*/ 0 w 3031958"/>
              <a:gd name="csY5" fmla="*/ 1 h 830180"/>
              <a:gd name="csX6" fmla="*/ 1515979 w 3031958"/>
              <a:gd name="csY6" fmla="*/ 1 h 8301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3031958" h="830180">
                <a:moveTo>
                  <a:pt x="1515979" y="0"/>
                </a:moveTo>
                <a:lnTo>
                  <a:pt x="3031958" y="830179"/>
                </a:lnTo>
                <a:lnTo>
                  <a:pt x="1515979" y="830179"/>
                </a:lnTo>
                <a:lnTo>
                  <a:pt x="1515979" y="830180"/>
                </a:lnTo>
                <a:lnTo>
                  <a:pt x="0" y="830180"/>
                </a:lnTo>
                <a:lnTo>
                  <a:pt x="0" y="1"/>
                </a:lnTo>
                <a:lnTo>
                  <a:pt x="1515979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16" name="Right Triangle 115">
            <a:extLst>
              <a:ext uri="{FF2B5EF4-FFF2-40B4-BE49-F238E27FC236}">
                <a16:creationId xmlns:a16="http://schemas.microsoft.com/office/drawing/2014/main" id="{5F88F8DE-398E-DBB7-EBF9-2C31E9955ED1}"/>
              </a:ext>
            </a:extLst>
          </p:cNvPr>
          <p:cNvSpPr/>
          <p:nvPr/>
        </p:nvSpPr>
        <p:spPr>
          <a:xfrm flipH="1" flipV="1">
            <a:off x="1715108" y="4291026"/>
            <a:ext cx="1419728" cy="397043"/>
          </a:xfrm>
          <a:prstGeom prst="rtTriangle">
            <a:avLst/>
          </a:prstGeom>
          <a:solidFill>
            <a:srgbClr val="1827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FB24168-B538-F96E-CEC5-CF031B6A1E0B}"/>
              </a:ext>
            </a:extLst>
          </p:cNvPr>
          <p:cNvSpPr txBox="1"/>
          <p:nvPr/>
        </p:nvSpPr>
        <p:spPr>
          <a:xfrm>
            <a:off x="3513828" y="5001134"/>
            <a:ext cx="8033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Strategic Objective: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Identify sales trends, profit drivers, &amp; optimization opportunities</a:t>
            </a:r>
            <a:endParaRPr lang="en-IN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2F89D8A7-5452-2F5B-0EDE-8CB53BA7741E}"/>
              </a:ext>
            </a:extLst>
          </p:cNvPr>
          <p:cNvSpPr/>
          <p:nvPr/>
        </p:nvSpPr>
        <p:spPr>
          <a:xfrm>
            <a:off x="1709090" y="3167657"/>
            <a:ext cx="1804738" cy="1128361"/>
          </a:xfrm>
          <a:custGeom>
            <a:avLst/>
            <a:gdLst>
              <a:gd name="csX0" fmla="*/ 1515979 w 3031958"/>
              <a:gd name="csY0" fmla="*/ 0 h 830180"/>
              <a:gd name="csX1" fmla="*/ 3031958 w 3031958"/>
              <a:gd name="csY1" fmla="*/ 830179 h 830180"/>
              <a:gd name="csX2" fmla="*/ 1515979 w 3031958"/>
              <a:gd name="csY2" fmla="*/ 830179 h 830180"/>
              <a:gd name="csX3" fmla="*/ 1515979 w 3031958"/>
              <a:gd name="csY3" fmla="*/ 830180 h 830180"/>
              <a:gd name="csX4" fmla="*/ 0 w 3031958"/>
              <a:gd name="csY4" fmla="*/ 830180 h 830180"/>
              <a:gd name="csX5" fmla="*/ 0 w 3031958"/>
              <a:gd name="csY5" fmla="*/ 1 h 830180"/>
              <a:gd name="csX6" fmla="*/ 1515979 w 3031958"/>
              <a:gd name="csY6" fmla="*/ 1 h 8301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3031958" h="830180">
                <a:moveTo>
                  <a:pt x="1515979" y="0"/>
                </a:moveTo>
                <a:lnTo>
                  <a:pt x="3031958" y="830179"/>
                </a:lnTo>
                <a:lnTo>
                  <a:pt x="1515979" y="830179"/>
                </a:lnTo>
                <a:lnTo>
                  <a:pt x="1515979" y="830180"/>
                </a:lnTo>
                <a:lnTo>
                  <a:pt x="0" y="830180"/>
                </a:lnTo>
                <a:lnTo>
                  <a:pt x="0" y="1"/>
                </a:lnTo>
                <a:lnTo>
                  <a:pt x="1515979" y="1"/>
                </a:lnTo>
                <a:close/>
              </a:path>
            </a:pathLst>
          </a:custGeom>
          <a:solidFill>
            <a:srgbClr val="27C7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E501758-E763-DDE2-F497-4B4F0C0E82E3}"/>
              </a:ext>
            </a:extLst>
          </p:cNvPr>
          <p:cNvSpPr txBox="1"/>
          <p:nvPr/>
        </p:nvSpPr>
        <p:spPr>
          <a:xfrm>
            <a:off x="3513828" y="3258656"/>
            <a:ext cx="625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 Categories: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Furniture </a:t>
            </a: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Office Supplies </a:t>
            </a: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Technology</a:t>
            </a:r>
          </a:p>
        </p:txBody>
      </p:sp>
      <p:pic>
        <p:nvPicPr>
          <p:cNvPr id="125" name="Graphic 124" descr="Shopping cart">
            <a:extLst>
              <a:ext uri="{FF2B5EF4-FFF2-40B4-BE49-F238E27FC236}">
                <a16:creationId xmlns:a16="http://schemas.microsoft.com/office/drawing/2014/main" id="{A943521A-A521-9422-84F2-32BEF3B50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6327" y="3402065"/>
            <a:ext cx="727118" cy="727118"/>
          </a:xfrm>
          <a:prstGeom prst="rect">
            <a:avLst/>
          </a:prstGeom>
        </p:spPr>
      </p:pic>
      <p:pic>
        <p:nvPicPr>
          <p:cNvPr id="126" name="Graphic 125" descr="Research">
            <a:extLst>
              <a:ext uri="{FF2B5EF4-FFF2-40B4-BE49-F238E27FC236}">
                <a16:creationId xmlns:a16="http://schemas.microsoft.com/office/drawing/2014/main" id="{08B86A97-5F94-4929-31FC-4703E7CF9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5482" y="5206942"/>
            <a:ext cx="707963" cy="727118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F47BAA0A-BA72-82F2-D34E-514C8E1068B3}"/>
              </a:ext>
            </a:extLst>
          </p:cNvPr>
          <p:cNvSpPr txBox="1"/>
          <p:nvPr/>
        </p:nvSpPr>
        <p:spPr>
          <a:xfrm>
            <a:off x="283546" y="445104"/>
            <a:ext cx="10632887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2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Why Analyze Superstore Sales &amp; Profitability?</a:t>
            </a:r>
          </a:p>
        </p:txBody>
      </p:sp>
    </p:spTree>
    <p:extLst>
      <p:ext uri="{BB962C8B-B14F-4D97-AF65-F5344CB8AC3E}">
        <p14:creationId xmlns:p14="http://schemas.microsoft.com/office/powerpoint/2010/main" val="3114790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308358-9C75-8192-7A8A-2765882A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325" y="189995"/>
            <a:ext cx="7963675" cy="1218069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Python -  Data Cleaning &amp; Preparation</a:t>
            </a:r>
            <a:endParaRPr lang="en-IN" sz="3200" b="1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C816948-BDCA-E0F7-7191-33C7F4E3ED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77426" cy="6940062"/>
          </a:xfrm>
          <a:solidFill>
            <a:schemeClr val="accent1"/>
          </a:solidFill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4A72633-D446-42B9-FE47-43ABCD4E6863}"/>
              </a:ext>
            </a:extLst>
          </p:cNvPr>
          <p:cNvSpPr/>
          <p:nvPr/>
        </p:nvSpPr>
        <p:spPr>
          <a:xfrm>
            <a:off x="4883199" y="1733323"/>
            <a:ext cx="2708030" cy="1361004"/>
          </a:xfrm>
          <a:prstGeom prst="roundRect">
            <a:avLst>
              <a:gd name="adj" fmla="val 0"/>
            </a:avLst>
          </a:prstGeom>
          <a:ln w="31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Import Data</a:t>
            </a:r>
          </a:p>
          <a:p>
            <a:endParaRPr lang="en-IN" dirty="0"/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Load Orders, Returns, &amp; People datasets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A31717-17AB-81E8-6D1D-CF2D36291ED8}"/>
              </a:ext>
            </a:extLst>
          </p:cNvPr>
          <p:cNvSpPr/>
          <p:nvPr/>
        </p:nvSpPr>
        <p:spPr>
          <a:xfrm>
            <a:off x="4903716" y="5151054"/>
            <a:ext cx="2708030" cy="1241519"/>
          </a:xfrm>
          <a:prstGeom prst="roundRect">
            <a:avLst>
              <a:gd name="adj" fmla="val 2696"/>
            </a:avLst>
          </a:prstGeom>
          <a:ln w="31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Missing Values</a:t>
            </a:r>
          </a:p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Verify data integrity, no missing values found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E78B501-F575-F7E6-A0AC-42B3011774B1}"/>
              </a:ext>
            </a:extLst>
          </p:cNvPr>
          <p:cNvSpPr/>
          <p:nvPr/>
        </p:nvSpPr>
        <p:spPr>
          <a:xfrm>
            <a:off x="4883199" y="3458308"/>
            <a:ext cx="2708030" cy="1361004"/>
          </a:xfrm>
          <a:prstGeom prst="roundRect">
            <a:avLst>
              <a:gd name="adj" fmla="val 0"/>
            </a:avLst>
          </a:prstGeom>
          <a:ln w="31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Convert Dates</a:t>
            </a:r>
          </a:p>
          <a:p>
            <a:endParaRPr lang="en-US" dirty="0"/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Transform ‘Order Date’ &amp; ‘Ship Date’ to determine format</a:t>
            </a:r>
            <a:endParaRPr lang="en-I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F75496-34EE-8D4F-9A56-21D000FA0088}"/>
              </a:ext>
            </a:extLst>
          </p:cNvPr>
          <p:cNvSpPr/>
          <p:nvPr/>
        </p:nvSpPr>
        <p:spPr>
          <a:xfrm>
            <a:off x="8358555" y="1556914"/>
            <a:ext cx="3669322" cy="1713823"/>
          </a:xfrm>
          <a:prstGeom prst="roundRect">
            <a:avLst>
              <a:gd name="adj" fmla="val 0"/>
            </a:avLst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Handling Duplicates &amp; Aggregation</a:t>
            </a:r>
          </a:p>
          <a:p>
            <a:endParaRPr lang="en-US" dirty="0"/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Found 16 duplicate rows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based on ‘Order ID’ &amp; ‘Product ID’.</a:t>
            </a: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Aggregate duplicate entries to ensure data accuracy.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899DC-C6B4-0994-85AF-E47E2472319F}"/>
              </a:ext>
            </a:extLst>
          </p:cNvPr>
          <p:cNvSpPr txBox="1"/>
          <p:nvPr/>
        </p:nvSpPr>
        <p:spPr>
          <a:xfrm>
            <a:off x="8338037" y="4384431"/>
            <a:ext cx="820615" cy="539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832BE3-3910-C89F-F04C-F23EA1090168}"/>
              </a:ext>
            </a:extLst>
          </p:cNvPr>
          <p:cNvSpPr/>
          <p:nvPr/>
        </p:nvSpPr>
        <p:spPr>
          <a:xfrm>
            <a:off x="8358555" y="3779982"/>
            <a:ext cx="3669321" cy="50089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 - summed</a:t>
            </a:r>
            <a:endParaRPr lang="en-IN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141EA2-2AE1-A84F-5B9D-8817481FAE08}"/>
              </a:ext>
            </a:extLst>
          </p:cNvPr>
          <p:cNvSpPr/>
          <p:nvPr/>
        </p:nvSpPr>
        <p:spPr>
          <a:xfrm>
            <a:off x="8379073" y="4451220"/>
            <a:ext cx="3669321" cy="55098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Quantity - summed</a:t>
            </a:r>
            <a:endParaRPr lang="en-IN" dirty="0">
              <a:solidFill>
                <a:schemeClr val="dk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7362AA-7B33-A756-C16C-8050F265FEB9}"/>
              </a:ext>
            </a:extLst>
          </p:cNvPr>
          <p:cNvSpPr/>
          <p:nvPr/>
        </p:nvSpPr>
        <p:spPr>
          <a:xfrm>
            <a:off x="8379073" y="5859059"/>
            <a:ext cx="3648802" cy="55098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Discount – first value</a:t>
            </a:r>
            <a:endParaRPr lang="en-IN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3534EB-A100-0C9F-4C30-39902F8FE858}"/>
              </a:ext>
            </a:extLst>
          </p:cNvPr>
          <p:cNvSpPr/>
          <p:nvPr/>
        </p:nvSpPr>
        <p:spPr>
          <a:xfrm>
            <a:off x="8368814" y="5151054"/>
            <a:ext cx="3669320" cy="55098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Profit - summed</a:t>
            </a:r>
            <a:endParaRPr lang="en-IN" dirty="0">
              <a:solidFill>
                <a:schemeClr val="dk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161A7D73-9CF4-56E3-6316-618B86EA3525}"/>
              </a:ext>
            </a:extLst>
          </p:cNvPr>
          <p:cNvSpPr/>
          <p:nvPr/>
        </p:nvSpPr>
        <p:spPr>
          <a:xfrm>
            <a:off x="9952892" y="3290098"/>
            <a:ext cx="246185" cy="445478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04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E043F3-426E-59E8-8BEC-20207112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36" y="0"/>
            <a:ext cx="9125527" cy="576169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algn="ctr"/>
            <a:r>
              <a:rPr lang="en-US" sz="28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Python - </a:t>
            </a:r>
            <a:r>
              <a:rPr lang="en-IN" sz="28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  <a:br>
              <a:rPr lang="en-IN" sz="28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b="1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383DB-D18E-8AF5-766E-CE7E95627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" t="32727" r="282" b="8281"/>
          <a:stretch>
            <a:fillRect/>
          </a:stretch>
        </p:blipFill>
        <p:spPr>
          <a:xfrm>
            <a:off x="36945" y="576169"/>
            <a:ext cx="12118110" cy="28857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137D67-0CCC-EB47-7B8C-4C6E6CDFDD57}"/>
              </a:ext>
            </a:extLst>
          </p:cNvPr>
          <p:cNvSpPr/>
          <p:nvPr/>
        </p:nvSpPr>
        <p:spPr>
          <a:xfrm>
            <a:off x="550439" y="4465783"/>
            <a:ext cx="3423505" cy="2048138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725K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West Region Sales</a:t>
            </a:r>
          </a:p>
          <a:p>
            <a:pPr algn="ctr"/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Highest total sales</a:t>
            </a:r>
            <a:endParaRPr lang="en-IN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73F0AF-775B-D094-6BFE-06F1477DD1E5}"/>
              </a:ext>
            </a:extLst>
          </p:cNvPr>
          <p:cNvSpPr/>
          <p:nvPr/>
        </p:nvSpPr>
        <p:spPr>
          <a:xfrm>
            <a:off x="4421192" y="4465782"/>
            <a:ext cx="3423505" cy="20481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108K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West Region Profit</a:t>
            </a:r>
          </a:p>
          <a:p>
            <a:pPr algn="ctr"/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Leading in profitability</a:t>
            </a:r>
            <a:endParaRPr lang="en-IN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715EF9-6E00-02BB-5882-4B291B4E9F76}"/>
              </a:ext>
            </a:extLst>
          </p:cNvPr>
          <p:cNvSpPr/>
          <p:nvPr/>
        </p:nvSpPr>
        <p:spPr>
          <a:xfrm>
            <a:off x="8291945" y="4393926"/>
            <a:ext cx="3423505" cy="211999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25K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Top Product Profit</a:t>
            </a:r>
          </a:p>
          <a:p>
            <a:pPr algn="ctr"/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Canon imageCLASS 2200 Advanced Copier</a:t>
            </a:r>
            <a:endParaRPr lang="en-IN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213F5C-2D66-C9F4-8449-DF6F2736E149}"/>
              </a:ext>
            </a:extLst>
          </p:cNvPr>
          <p:cNvSpPr/>
          <p:nvPr/>
        </p:nvSpPr>
        <p:spPr>
          <a:xfrm>
            <a:off x="550439" y="3657600"/>
            <a:ext cx="5545561" cy="3805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insights from aggregated data</a:t>
            </a:r>
            <a:endParaRPr lang="en-IN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262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D2BA88-827B-5615-8647-FF9DB5929077}"/>
              </a:ext>
            </a:extLst>
          </p:cNvPr>
          <p:cNvSpPr/>
          <p:nvPr/>
        </p:nvSpPr>
        <p:spPr>
          <a:xfrm>
            <a:off x="84841" y="84841"/>
            <a:ext cx="12009749" cy="499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Python – Regional Sales Performance</a:t>
            </a:r>
            <a:endParaRPr lang="en-IN" sz="2800" b="1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3E641-2EDD-5856-C47A-8998C8BFF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6" y="691391"/>
            <a:ext cx="11847923" cy="39999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2415AE-967C-44D2-318A-B05E07AE2D57}"/>
              </a:ext>
            </a:extLst>
          </p:cNvPr>
          <p:cNvSpPr txBox="1"/>
          <p:nvPr/>
        </p:nvSpPr>
        <p:spPr>
          <a:xfrm>
            <a:off x="161826" y="4845414"/>
            <a:ext cx="684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West &amp; East regions dominate in total sales.</a:t>
            </a:r>
            <a:endParaRPr lang="en-IN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B0B6A7D-C7BC-2F70-ECEB-3CE19AE13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914821"/>
              </p:ext>
            </p:extLst>
          </p:nvPr>
        </p:nvGraphicFramePr>
        <p:xfrm>
          <a:off x="161826" y="5307291"/>
          <a:ext cx="11395437" cy="147828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3798479">
                  <a:extLst>
                    <a:ext uri="{9D8B030D-6E8A-4147-A177-3AD203B41FA5}">
                      <a16:colId xmlns:a16="http://schemas.microsoft.com/office/drawing/2014/main" val="734638678"/>
                    </a:ext>
                  </a:extLst>
                </a:gridCol>
                <a:gridCol w="3798479">
                  <a:extLst>
                    <a:ext uri="{9D8B030D-6E8A-4147-A177-3AD203B41FA5}">
                      <a16:colId xmlns:a16="http://schemas.microsoft.com/office/drawing/2014/main" val="1084910847"/>
                    </a:ext>
                  </a:extLst>
                </a:gridCol>
                <a:gridCol w="3798479">
                  <a:extLst>
                    <a:ext uri="{9D8B030D-6E8A-4147-A177-3AD203B41FA5}">
                      <a16:colId xmlns:a16="http://schemas.microsoft.com/office/drawing/2014/main" val="2733687193"/>
                    </a:ext>
                  </a:extLst>
                </a:gridCol>
              </a:tblGrid>
              <a:tr h="2141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725458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108418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63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678781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91522.8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646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Central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501240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39706.4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702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South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391722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46749.4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036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893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0F60-9501-52E9-1DA4-F695A827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" y="1"/>
            <a:ext cx="11500149" cy="47134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n w="0"/>
                <a:solidFill>
                  <a:srgbClr val="0C07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Python – Profit by Customer Segment</a:t>
            </a:r>
            <a:endParaRPr lang="en-IN" sz="2800" dirty="0">
              <a:ln w="0"/>
              <a:solidFill>
                <a:srgbClr val="0C075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B5BEA-58C0-F9A5-A7A4-C684C567B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" t="33025" r="4355" b="2223"/>
          <a:stretch>
            <a:fillRect/>
          </a:stretch>
        </p:blipFill>
        <p:spPr>
          <a:xfrm>
            <a:off x="218387" y="1073843"/>
            <a:ext cx="11500150" cy="37814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DD5D1F-F43F-7A6F-DBC4-D742E013C89C}"/>
              </a:ext>
            </a:extLst>
          </p:cNvPr>
          <p:cNvSpPr txBox="1"/>
          <p:nvPr/>
        </p:nvSpPr>
        <p:spPr>
          <a:xfrm>
            <a:off x="103695" y="603315"/>
            <a:ext cx="11234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Consumers drive the highest sales, but Corporate &amp; Home Office segments also contribute significantly to profit</a:t>
            </a:r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: Top Corners One Rounded and One Snipped 6">
            <a:extLst>
              <a:ext uri="{FF2B5EF4-FFF2-40B4-BE49-F238E27FC236}">
                <a16:creationId xmlns:a16="http://schemas.microsoft.com/office/drawing/2014/main" id="{CEB2A432-DF84-3D6A-EAC5-B4CB87EE35B8}"/>
              </a:ext>
            </a:extLst>
          </p:cNvPr>
          <p:cNvSpPr/>
          <p:nvPr/>
        </p:nvSpPr>
        <p:spPr>
          <a:xfrm>
            <a:off x="563019" y="5175315"/>
            <a:ext cx="3384224" cy="1074656"/>
          </a:xfrm>
          <a:prstGeom prst="snipRoundRect">
            <a:avLst>
              <a:gd name="adj1" fmla="val 0"/>
              <a:gd name="adj2" fmla="val 50000"/>
            </a:avLst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</a:t>
            </a:r>
          </a:p>
          <a:p>
            <a:endParaRPr lang="en-US" sz="1400" dirty="0">
              <a:solidFill>
                <a:srgbClr val="00006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Sales: $1.16M, Profit: $13.4K</a:t>
            </a:r>
          </a:p>
          <a:p>
            <a:endParaRPr lang="en-US" dirty="0">
              <a:solidFill>
                <a:srgbClr val="00006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: Top Corners One Rounded and One Snipped 7">
            <a:extLst>
              <a:ext uri="{FF2B5EF4-FFF2-40B4-BE49-F238E27FC236}">
                <a16:creationId xmlns:a16="http://schemas.microsoft.com/office/drawing/2014/main" id="{860E1FA2-96D8-E952-729C-A919D953D4D4}"/>
              </a:ext>
            </a:extLst>
          </p:cNvPr>
          <p:cNvSpPr/>
          <p:nvPr/>
        </p:nvSpPr>
        <p:spPr>
          <a:xfrm>
            <a:off x="4559153" y="5180029"/>
            <a:ext cx="3500764" cy="1074656"/>
          </a:xfrm>
          <a:prstGeom prst="snipRoundRect">
            <a:avLst>
              <a:gd name="adj1" fmla="val 0"/>
              <a:gd name="adj2" fmla="val 50000"/>
            </a:avLst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Corporate Customer Segment</a:t>
            </a:r>
          </a:p>
          <a:p>
            <a:endParaRPr lang="en-US" sz="1400" dirty="0">
              <a:solidFill>
                <a:srgbClr val="00006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Sales: $0.70M, Profit: $91K</a:t>
            </a:r>
          </a:p>
          <a:p>
            <a:endParaRPr lang="en-US" dirty="0">
              <a:solidFill>
                <a:srgbClr val="00006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543AA5BB-E579-BACD-A1D5-1EDC12DE5641}"/>
              </a:ext>
            </a:extLst>
          </p:cNvPr>
          <p:cNvSpPr/>
          <p:nvPr/>
        </p:nvSpPr>
        <p:spPr>
          <a:xfrm>
            <a:off x="8475714" y="5144411"/>
            <a:ext cx="3384224" cy="1074656"/>
          </a:xfrm>
          <a:prstGeom prst="snipRoundRect">
            <a:avLst>
              <a:gd name="adj1" fmla="val 0"/>
              <a:gd name="adj2" fmla="val 50000"/>
            </a:avLst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Office</a:t>
            </a:r>
          </a:p>
          <a:p>
            <a:endParaRPr lang="en-US" sz="1400" dirty="0">
              <a:solidFill>
                <a:srgbClr val="00006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Sales: $0.43M, Profit: $60K</a:t>
            </a:r>
          </a:p>
          <a:p>
            <a:endParaRPr lang="en-US" dirty="0">
              <a:solidFill>
                <a:srgbClr val="00006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738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13158-8282-126C-9278-74F25DCB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26391" cy="58446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n w="0">
                  <a:noFill/>
                </a:ln>
                <a:solidFill>
                  <a:srgbClr val="86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Python - Sales Over Trend</a:t>
            </a:r>
            <a:endParaRPr lang="en-IN" sz="3200" b="1" dirty="0">
              <a:ln w="0">
                <a:noFill/>
              </a:ln>
              <a:solidFill>
                <a:srgbClr val="86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531DF-888A-D82A-973D-2B17F994C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01" y="1299172"/>
            <a:ext cx="6118746" cy="438874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EBACC7-FB3D-0497-A83E-CC2DD416F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191"/>
            <a:ext cx="5800728" cy="44247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A6345C-B440-11F6-4E08-AA71E94410DC}"/>
              </a:ext>
            </a:extLst>
          </p:cNvPr>
          <p:cNvSpPr/>
          <p:nvPr/>
        </p:nvSpPr>
        <p:spPr>
          <a:xfrm>
            <a:off x="197677" y="714710"/>
            <a:ext cx="5128181" cy="584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Monthly Sales</a:t>
            </a:r>
            <a:endParaRPr lang="en-IN" sz="32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BE4918-CC02-B39C-8885-BAED79D36ECB}"/>
              </a:ext>
            </a:extLst>
          </p:cNvPr>
          <p:cNvSpPr/>
          <p:nvPr/>
        </p:nvSpPr>
        <p:spPr>
          <a:xfrm>
            <a:off x="6193600" y="646108"/>
            <a:ext cx="5998402" cy="6832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Yearly Sales</a:t>
            </a:r>
            <a:endParaRPr lang="en-IN" sz="32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C1D8C-69FF-E8A6-A0A8-059EA3DAFD2D}"/>
              </a:ext>
            </a:extLst>
          </p:cNvPr>
          <p:cNvSpPr/>
          <p:nvPr/>
        </p:nvSpPr>
        <p:spPr>
          <a:xfrm>
            <a:off x="197678" y="5893245"/>
            <a:ext cx="5603050" cy="6787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Fluctuations observed, with peaks &amp; troughs throughout the years</a:t>
            </a:r>
            <a:endParaRPr lang="en-IN" sz="16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74D90F-B93F-4DE6-4697-82012C0B6714}"/>
              </a:ext>
            </a:extLst>
          </p:cNvPr>
          <p:cNvSpPr/>
          <p:nvPr/>
        </p:nvSpPr>
        <p:spPr>
          <a:xfrm>
            <a:off x="6391274" y="5872527"/>
            <a:ext cx="5603049" cy="6787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C07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Overall upward trend, indicating growth over time</a:t>
            </a:r>
            <a:endParaRPr lang="en-IN" sz="1600" dirty="0">
              <a:solidFill>
                <a:srgbClr val="0C075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351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8B44053-EA82-FCC7-B239-0D5E6585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615" y="300440"/>
            <a:ext cx="6942385" cy="644600"/>
          </a:xfrm>
        </p:spPr>
        <p:txBody>
          <a:bodyPr>
            <a:normAutofit/>
          </a:bodyPr>
          <a:lstStyle/>
          <a:p>
            <a:r>
              <a:rPr lang="en-US" sz="2800" dirty="0">
                <a:ln w="0"/>
                <a:solidFill>
                  <a:srgbClr val="86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Python- Machine learning: Profit Prediction</a:t>
            </a:r>
            <a:endParaRPr lang="en-IN" sz="2800" dirty="0">
              <a:ln w="0"/>
              <a:solidFill>
                <a:srgbClr val="86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27C808-EDDC-F08D-5C2F-CC5F91A6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8747" y="3749279"/>
            <a:ext cx="4176214" cy="1699539"/>
          </a:xfrm>
          <a:solidFill>
            <a:schemeClr val="tx1">
              <a:lumMod val="65000"/>
              <a:alpha val="38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Classifying High/Low Profit</a:t>
            </a:r>
          </a:p>
          <a:p>
            <a:r>
              <a:rPr lang="en-I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Accuracy: 0.697</a:t>
            </a:r>
          </a:p>
          <a:p>
            <a:r>
              <a:rPr lang="en-I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Precision: 0.72 (Low), 0.67 (High)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F93AE9-4631-1EE9-5C9F-CDFF9EEA64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38747" y="1156038"/>
            <a:ext cx="3610606" cy="1992515"/>
          </a:xfrm>
          <a:solidFill>
            <a:schemeClr val="tx1">
              <a:lumMod val="50000"/>
              <a:alpha val="37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Predicting profit amount</a:t>
            </a:r>
          </a:p>
          <a:p>
            <a:r>
              <a:rPr lang="en-I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MAE: 71.44</a:t>
            </a:r>
          </a:p>
          <a:p>
            <a:r>
              <a:rPr lang="en-I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MSE: 75835.26</a:t>
            </a:r>
          </a:p>
          <a:p>
            <a:r>
              <a:rPr lang="en-I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R2: 0.02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5BD3-D7B9-43BB-1DE4-FCB4BB19B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249615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152370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CBC110-04D0-FE3A-25C3-735E747BCD2D}"/>
              </a:ext>
            </a:extLst>
          </p:cNvPr>
          <p:cNvSpPr/>
          <p:nvPr/>
        </p:nvSpPr>
        <p:spPr>
          <a:xfrm>
            <a:off x="6565017" y="4017593"/>
            <a:ext cx="476249" cy="743130"/>
          </a:xfrm>
          <a:prstGeom prst="roundRect">
            <a:avLst>
              <a:gd name="adj" fmla="val 4736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5873B-4F26-B528-BB42-BCAF4F6FA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026" y="503712"/>
            <a:ext cx="6974068" cy="693925"/>
          </a:xfrm>
        </p:spPr>
        <p:txBody>
          <a:bodyPr anchor="t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dirty="0">
                <a:ln w="0"/>
                <a:solidFill>
                  <a:srgbClr val="0C07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Export to SQL Database</a:t>
            </a:r>
            <a:endParaRPr lang="en-IN" dirty="0">
              <a:ln w="0"/>
              <a:solidFill>
                <a:srgbClr val="0C075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6C48FA-335C-F65A-454C-8037F60F7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16" y="5676415"/>
            <a:ext cx="797370" cy="8061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70D9F3-6436-B213-3CDE-8A90C6D12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004" y="5644263"/>
            <a:ext cx="830180" cy="8383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0A2096-FE3F-6A0C-61A6-CDB08644B3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528" y="5676415"/>
            <a:ext cx="916970" cy="806150"/>
          </a:xfrm>
          <a:prstGeom prst="rect">
            <a:avLst/>
          </a:prstGeom>
        </p:spPr>
      </p:pic>
      <p:pic>
        <p:nvPicPr>
          <p:cNvPr id="19" name="Graphic 18" descr="Chevron arrows">
            <a:extLst>
              <a:ext uri="{FF2B5EF4-FFF2-40B4-BE49-F238E27FC236}">
                <a16:creationId xmlns:a16="http://schemas.microsoft.com/office/drawing/2014/main" id="{B8ED8C62-BE2C-332A-BA5F-1716D9DB3F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7122" y="5745915"/>
            <a:ext cx="779372" cy="576065"/>
          </a:xfrm>
          <a:prstGeom prst="rect">
            <a:avLst/>
          </a:prstGeom>
        </p:spPr>
      </p:pic>
      <p:pic>
        <p:nvPicPr>
          <p:cNvPr id="20" name="Graphic 19" descr="Chevron arrows">
            <a:extLst>
              <a:ext uri="{FF2B5EF4-FFF2-40B4-BE49-F238E27FC236}">
                <a16:creationId xmlns:a16="http://schemas.microsoft.com/office/drawing/2014/main" id="{F600E440-FAE3-FAEB-EEBD-9040B2412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4968" y="5745916"/>
            <a:ext cx="779372" cy="5760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521BFF-3D19-67D4-45C3-1EB8D19C2AC5}"/>
              </a:ext>
            </a:extLst>
          </p:cNvPr>
          <p:cNvSpPr/>
          <p:nvPr/>
        </p:nvSpPr>
        <p:spPr>
          <a:xfrm>
            <a:off x="5549083" y="1298335"/>
            <a:ext cx="7317859" cy="313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Final processed data exported for future use</a:t>
            </a:r>
            <a:endParaRPr lang="en-IN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E8C6A-90A5-442B-F1FF-27D6D01F6F95}"/>
              </a:ext>
            </a:extLst>
          </p:cNvPr>
          <p:cNvSpPr/>
          <p:nvPr/>
        </p:nvSpPr>
        <p:spPr>
          <a:xfrm>
            <a:off x="7264912" y="3006071"/>
            <a:ext cx="4212709" cy="57606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Table</a:t>
            </a:r>
          </a:p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296 unique returned orders</a:t>
            </a:r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B0E66-5DBA-5E2B-D895-0988ABCEA6DD}"/>
              </a:ext>
            </a:extLst>
          </p:cNvPr>
          <p:cNvSpPr/>
          <p:nvPr/>
        </p:nvSpPr>
        <p:spPr>
          <a:xfrm>
            <a:off x="7229475" y="4117621"/>
            <a:ext cx="4212709" cy="5760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Table</a:t>
            </a:r>
          </a:p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 unique regional managers</a:t>
            </a:r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13A211-6C62-F210-C8D6-D85D202C1FFF}"/>
              </a:ext>
            </a:extLst>
          </p:cNvPr>
          <p:cNvSpPr/>
          <p:nvPr/>
        </p:nvSpPr>
        <p:spPr>
          <a:xfrm>
            <a:off x="7229475" y="2002445"/>
            <a:ext cx="4212709" cy="576065"/>
          </a:xfrm>
          <a:prstGeom prst="rect">
            <a:avLst/>
          </a:prstGeom>
          <a:noFill/>
          <a:ln>
            <a:solidFill>
              <a:srgbClr val="A4EA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Orders Table</a:t>
            </a:r>
          </a:p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Aggregated order details</a:t>
            </a:r>
            <a:endParaRPr lang="en-I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CD2E0E-EAFB-BDDB-3790-816550AC0BE3}"/>
              </a:ext>
            </a:extLst>
          </p:cNvPr>
          <p:cNvSpPr/>
          <p:nvPr/>
        </p:nvSpPr>
        <p:spPr>
          <a:xfrm>
            <a:off x="6585437" y="2930484"/>
            <a:ext cx="476249" cy="743130"/>
          </a:xfrm>
          <a:prstGeom prst="roundRect">
            <a:avLst>
              <a:gd name="adj" fmla="val 47369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Graphic 11" descr="Children">
            <a:extLst>
              <a:ext uri="{FF2B5EF4-FFF2-40B4-BE49-F238E27FC236}">
                <a16:creationId xmlns:a16="http://schemas.microsoft.com/office/drawing/2014/main" id="{06FAD542-164C-9CDF-0216-9947C6E18C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65016" y="4129196"/>
            <a:ext cx="476250" cy="476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835BB8-1CBF-8D9D-DF3B-E0A95FDA5B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47"/>
            <a:ext cx="4751598" cy="6858000"/>
          </a:xfrm>
          <a:prstGeom prst="rect">
            <a:avLst/>
          </a:prstGeom>
        </p:spPr>
      </p:pic>
      <p:pic>
        <p:nvPicPr>
          <p:cNvPr id="21" name="Graphic 20" descr="Return">
            <a:extLst>
              <a:ext uri="{FF2B5EF4-FFF2-40B4-BE49-F238E27FC236}">
                <a16:creationId xmlns:a16="http://schemas.microsoft.com/office/drawing/2014/main" id="{D5A4E2B6-7913-BBC1-96B7-18BC4CA8C5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5016" y="3019195"/>
            <a:ext cx="476250" cy="47625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FAABA0-2460-60FF-303B-0ED3BE4A559C}"/>
              </a:ext>
            </a:extLst>
          </p:cNvPr>
          <p:cNvSpPr/>
          <p:nvPr/>
        </p:nvSpPr>
        <p:spPr>
          <a:xfrm>
            <a:off x="6565017" y="1932086"/>
            <a:ext cx="476249" cy="743130"/>
          </a:xfrm>
          <a:prstGeom prst="roundRect">
            <a:avLst>
              <a:gd name="adj" fmla="val 4736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6" name="Graphic 15" descr="Box trolley">
            <a:extLst>
              <a:ext uri="{FF2B5EF4-FFF2-40B4-BE49-F238E27FC236}">
                <a16:creationId xmlns:a16="http://schemas.microsoft.com/office/drawing/2014/main" id="{3AAA319E-F81B-7BFB-26D6-19DDE5D205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13808" y="2050233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98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7330</TotalTime>
  <Words>1105</Words>
  <Application>Microsoft Office PowerPoint</Application>
  <PresentationFormat>Widescreen</PresentationFormat>
  <Paragraphs>419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Segoe UI</vt:lpstr>
      <vt:lpstr>Segoe UI Semibold</vt:lpstr>
      <vt:lpstr>Times New Roman</vt:lpstr>
      <vt:lpstr>Office Theme</vt:lpstr>
      <vt:lpstr>PowerPoint Presentation</vt:lpstr>
      <vt:lpstr>PowerPoint Presentation</vt:lpstr>
      <vt:lpstr>Python -  Data Cleaning &amp; Preparation</vt:lpstr>
      <vt:lpstr>Python - Exploratory Data Analysis (EDA) </vt:lpstr>
      <vt:lpstr>PowerPoint Presentation</vt:lpstr>
      <vt:lpstr>Python – Profit by Customer Segment</vt:lpstr>
      <vt:lpstr>Python - Sales Over Trend</vt:lpstr>
      <vt:lpstr>Python- Machine learning: Profit Prediction</vt:lpstr>
      <vt:lpstr>Export to SQL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Himanshu Mazumdar</dc:creator>
  <cp:lastModifiedBy>Himanshu Mazumdar</cp:lastModifiedBy>
  <cp:revision>75</cp:revision>
  <dcterms:created xsi:type="dcterms:W3CDTF">2025-11-13T17:49:19Z</dcterms:created>
  <dcterms:modified xsi:type="dcterms:W3CDTF">2025-12-07T18:21:18Z</dcterms:modified>
</cp:coreProperties>
</file>